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Lst>
  <p:sldSz cy="5143500" cx="9144000"/>
  <p:notesSz cx="6858000" cy="9144000"/>
  <p:embeddedFontLst>
    <p:embeddedFont>
      <p:font typeface="Raleway"/>
      <p:regular r:id="rId110"/>
      <p:bold r:id="rId111"/>
      <p:italic r:id="rId112"/>
      <p:boldItalic r:id="rId113"/>
    </p:embeddedFont>
    <p:embeddedFont>
      <p:font typeface="Roboto"/>
      <p:regular r:id="rId114"/>
      <p:bold r:id="rId115"/>
      <p:italic r:id="rId116"/>
      <p:boldItalic r:id="rId117"/>
    </p:embeddedFont>
    <p:embeddedFont>
      <p:font typeface="Lato"/>
      <p:regular r:id="rId118"/>
      <p:bold r:id="rId119"/>
      <p:italic r:id="rId120"/>
      <p:boldItalic r:id="rId1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121" Type="http://schemas.openxmlformats.org/officeDocument/2006/relationships/font" Target="fonts/Lato-boldItalic.fntdata"/><Relationship Id="rId25" Type="http://schemas.openxmlformats.org/officeDocument/2006/relationships/slide" Target="slides/slide20.xml"/><Relationship Id="rId120" Type="http://schemas.openxmlformats.org/officeDocument/2006/relationships/font" Target="fonts/Lat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Lato-regular.fntdata"/><Relationship Id="rId117" Type="http://schemas.openxmlformats.org/officeDocument/2006/relationships/font" Target="fonts/Roboto-boldItalic.fntdata"/><Relationship Id="rId116" Type="http://schemas.openxmlformats.org/officeDocument/2006/relationships/font" Target="fonts/Roboto-italic.fntdata"/><Relationship Id="rId115" Type="http://schemas.openxmlformats.org/officeDocument/2006/relationships/font" Target="fonts/Roboto-bold.fntdata"/><Relationship Id="rId119" Type="http://schemas.openxmlformats.org/officeDocument/2006/relationships/font" Target="fonts/Lato-bold.fntdata"/><Relationship Id="rId15" Type="http://schemas.openxmlformats.org/officeDocument/2006/relationships/slide" Target="slides/slide10.xml"/><Relationship Id="rId110" Type="http://schemas.openxmlformats.org/officeDocument/2006/relationships/font" Target="fonts/Raleway-regular.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Roboto-regular.fntdata"/><Relationship Id="rId18" Type="http://schemas.openxmlformats.org/officeDocument/2006/relationships/slide" Target="slides/slide13.xml"/><Relationship Id="rId113" Type="http://schemas.openxmlformats.org/officeDocument/2006/relationships/font" Target="fonts/Raleway-boldItalic.fntdata"/><Relationship Id="rId112" Type="http://schemas.openxmlformats.org/officeDocument/2006/relationships/font" Target="fonts/Raleway-italic.fntdata"/><Relationship Id="rId111" Type="http://schemas.openxmlformats.org/officeDocument/2006/relationships/font" Target="fonts/Raleway-bold.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0fce054d19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0fce054d19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31110b966a0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31110b966a0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310c20e735a_4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310c20e735a_4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d4d71cbd2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d4d71cbd29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310c20e735a_4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310c20e735a_4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31110b966a0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31110b966a0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0fce054d19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0fce054d19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0fce054d19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0fce054d19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0fce054d19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0fce054d19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0fce054d19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0fce054d19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0fce054d19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0fce054d19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0fce054d19_2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0fce054d19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0fce054d19_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30fce054d19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0fce054d19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0fce054d19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0fce054d19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0fce054d19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08b87832a9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08b87832a9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101d8342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101d8342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101d83420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101d83420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09a9e4c2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109a9e4c2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109a9e4c2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109a9e4c2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109a9e4c2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109a9e4c2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109a9e4c2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109a9e4c2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109a9e4c2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109a9e4c2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109a9e4c2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109a9e4c2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109a9e4c2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109a9e4c2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109a9e4c2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109a9e4c2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0fce054d1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0fce054d1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109a9e4c2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109a9e4c2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109a9e4c2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109a9e4c2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109a9e4c2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109a9e4c22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109a9e4c22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109a9e4c2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109a9e4c2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109a9e4c2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08b87832a9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08b87832a9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08b87832a9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08b87832a9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d4d71cbd2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d4d71cbd2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d4d71cbd2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d4d71cbd2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d4d71cbd2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d4d71cbd2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0fce054d19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0fce054d19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0f13d0438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0f13d0438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0f13d0438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0f13d0438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d4d71cbd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d4d71cbd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d4d71cbd2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d4d71cbd2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d4d71cbd2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d4d71cbd2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d4d71cbd2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d4d71cbd2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d4d71cbd2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d4d71cbd2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d4d71cbd2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d4d71cbd2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d4d71cbd2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d4d71cbd2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d4d71cbd2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d4d71cbd2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0fce054d19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0fce054d19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d4d71cbd2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d4d71cbd2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0fce054d19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0fce054d1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0fce054d19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30fce054d19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10c20e735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310c20e735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10c20e735a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10c20e735a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0fce054d19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0fce054d19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10c20e735a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10c20e735a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10c20e735a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10c20e735a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0fce054d19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0fce054d19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30fce054d19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30fce054d19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0fce054d19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0fce054d19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0fce054d19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0fce054d19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10c20e735a_4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10c20e735a_4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30fce054d19_3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30fce054d19_3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10c20e735a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310c20e735a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0fce054d19_3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30fce054d19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310c20e735a_4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310c20e735a_4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10c20e735a_4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10c20e735a_4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10c20e735a_4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10c20e735a_4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10c20e735a_4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310c20e735a_4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10c20e735a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310c20e735a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0fce054d19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0fce054d19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10c20e735a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10c20e735a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310c20e735a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310c20e735a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10c20e735a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10c20e735a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10c20e735a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10c20e735a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10c20e735a_4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10c20e735a_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10c20e735a_4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10c20e735a_4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10c20e735a_4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10c20e735a_4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10c20e735a_4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310c20e735a_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10c20e735a_4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10c20e735a_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10c20e735a_4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10c20e735a_4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10c20e735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10c20e735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1110b966a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31110b966a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1110b966a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31110b966a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31110b966a0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31110b966a0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1110b966a0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31110b966a0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1110b966a0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1110b966a0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31110b966a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31110b966a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31110b966a0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31110b966a0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31110b966a0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31110b966a0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31110b966a0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31110b966a0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31110b966a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31110b966a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0fce054d19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0fce054d19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31110b966a0_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31110b966a0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31110b966a0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31110b966a0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1110b966a0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31110b966a0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1110b966a0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31110b966a0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31110b966a0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31110b966a0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1110b966a0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31110b966a0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1110b966a0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31110b966a0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31110b966a0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31110b966a0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31110b966a0_4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1110b966a0_4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31110b966a0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31110b966a0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63.png"/><Relationship Id="rId4" Type="http://schemas.openxmlformats.org/officeDocument/2006/relationships/image" Target="../media/image66.png"/><Relationship Id="rId5" Type="http://schemas.openxmlformats.org/officeDocument/2006/relationships/image" Target="../media/image6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hyperlink" Target="https://www.elektrikport.com/makale-detay/yinelemeli-sinir-aglari-(rnn)-nedir/23277" TargetMode="External"/><Relationship Id="rId4" Type="http://schemas.openxmlformats.org/officeDocument/2006/relationships/hyperlink" Target="https://www.elektrikport.com/makale-detay/yinelemeli-sinir-aglari-(rnn)-nedir/23277" TargetMode="External"/><Relationship Id="rId5" Type="http://schemas.openxmlformats.org/officeDocument/2006/relationships/hyperlink" Target="https://bulutistan.com/blog/sinir-aglari-nedir-sinir-aglari-nasil-calisir/"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hyperlink" Target="https://www-turing-com.translate.goog/kb/mathematical-formulation-of-feed-forward-neural-network?_x_tr_sl=en&amp;_x_tr_tl=tr&amp;_x_tr_hl=tr&amp;_x_tr_pto=wa&amp;_x_tr_hist=true" TargetMode="External"/><Relationship Id="rId4" Type="http://schemas.openxmlformats.org/officeDocument/2006/relationships/hyperlink" Target="https://towardsdatascience.com/illustrated-guide-to-lstms-and-gru-s-a-step-by-step-explanation-44e9eb85bf21?source=post_page-----326866fd8869--------------------------------"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0.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4.gi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7.gi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45.gi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6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5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5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50.png"/><Relationship Id="rId4" Type="http://schemas.openxmlformats.org/officeDocument/2006/relationships/image" Target="../media/image4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4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7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5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5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5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4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55.png"/><Relationship Id="rId4" Type="http://schemas.openxmlformats.org/officeDocument/2006/relationships/image" Target="../media/image6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5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5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6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6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6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696150" y="505050"/>
            <a:ext cx="7751700" cy="107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Arial"/>
                <a:ea typeface="Arial"/>
                <a:cs typeface="Arial"/>
                <a:sym typeface="Arial"/>
              </a:rPr>
              <a:t>Recurrent Neural Network (RNN)</a:t>
            </a:r>
            <a:endParaRPr>
              <a:latin typeface="Arial"/>
              <a:ea typeface="Arial"/>
              <a:cs typeface="Arial"/>
              <a:sym typeface="Arial"/>
            </a:endParaRPr>
          </a:p>
        </p:txBody>
      </p:sp>
      <p:sp>
        <p:nvSpPr>
          <p:cNvPr id="87" name="Google Shape;87;p13"/>
          <p:cNvSpPr txBox="1"/>
          <p:nvPr>
            <p:ph idx="1" type="subTitle"/>
          </p:nvPr>
        </p:nvSpPr>
        <p:spPr>
          <a:xfrm>
            <a:off x="794650" y="1918275"/>
            <a:ext cx="8520600" cy="15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2000">
                <a:solidFill>
                  <a:srgbClr val="212121"/>
                </a:solidFill>
                <a:latin typeface="Arial"/>
                <a:ea typeface="Arial"/>
                <a:cs typeface="Arial"/>
                <a:sym typeface="Arial"/>
              </a:rPr>
              <a:t>M</a:t>
            </a:r>
            <a:r>
              <a:rPr lang="tr" sz="2000">
                <a:solidFill>
                  <a:srgbClr val="212121"/>
                </a:solidFill>
                <a:latin typeface="Arial"/>
                <a:ea typeface="Arial"/>
                <a:cs typeface="Arial"/>
                <a:sym typeface="Arial"/>
              </a:rPr>
              <a:t>ert SARIKAYA (212923012)</a:t>
            </a:r>
            <a:endParaRPr sz="2000">
              <a:solidFill>
                <a:srgbClr val="212121"/>
              </a:solidFill>
              <a:latin typeface="Arial"/>
              <a:ea typeface="Arial"/>
              <a:cs typeface="Arial"/>
              <a:sym typeface="Arial"/>
            </a:endParaRPr>
          </a:p>
          <a:p>
            <a:pPr indent="0" lvl="0" marL="0" rtl="0" algn="l">
              <a:spcBef>
                <a:spcPts val="0"/>
              </a:spcBef>
              <a:spcAft>
                <a:spcPts val="0"/>
              </a:spcAft>
              <a:buNone/>
            </a:pPr>
            <a:r>
              <a:rPr lang="tr" sz="2000">
                <a:solidFill>
                  <a:srgbClr val="212121"/>
                </a:solidFill>
                <a:latin typeface="Arial"/>
                <a:ea typeface="Arial"/>
                <a:cs typeface="Arial"/>
                <a:sym typeface="Arial"/>
              </a:rPr>
              <a:t>Yunus Emre SELCUK (212923032)</a:t>
            </a:r>
            <a:endParaRPr sz="2000">
              <a:solidFill>
                <a:srgbClr val="212121"/>
              </a:solidFill>
              <a:latin typeface="Arial"/>
              <a:ea typeface="Arial"/>
              <a:cs typeface="Arial"/>
              <a:sym typeface="Arial"/>
            </a:endParaRPr>
          </a:p>
          <a:p>
            <a:pPr indent="0" lvl="0" marL="0" rtl="0" algn="l">
              <a:spcBef>
                <a:spcPts val="0"/>
              </a:spcBef>
              <a:spcAft>
                <a:spcPts val="0"/>
              </a:spcAft>
              <a:buNone/>
            </a:pPr>
            <a:r>
              <a:rPr lang="tr" sz="2000">
                <a:solidFill>
                  <a:srgbClr val="212121"/>
                </a:solidFill>
                <a:latin typeface="Arial"/>
                <a:ea typeface="Arial"/>
                <a:cs typeface="Arial"/>
                <a:sym typeface="Arial"/>
              </a:rPr>
              <a:t>Onur BARBAROS (212923036)</a:t>
            </a:r>
            <a:endParaRPr sz="2000">
              <a:solidFill>
                <a:srgbClr val="212121"/>
              </a:solidFill>
              <a:latin typeface="Arial"/>
              <a:ea typeface="Arial"/>
              <a:cs typeface="Arial"/>
              <a:sym typeface="Arial"/>
            </a:endParaRPr>
          </a:p>
          <a:p>
            <a:pPr indent="0" lvl="0" marL="0" rtl="0" algn="l">
              <a:spcBef>
                <a:spcPts val="0"/>
              </a:spcBef>
              <a:spcAft>
                <a:spcPts val="0"/>
              </a:spcAft>
              <a:buNone/>
            </a:pPr>
            <a:r>
              <a:rPr lang="tr" sz="2000">
                <a:solidFill>
                  <a:srgbClr val="212121"/>
                </a:solidFill>
                <a:latin typeface="Arial"/>
                <a:ea typeface="Arial"/>
                <a:cs typeface="Arial"/>
                <a:sym typeface="Arial"/>
              </a:rPr>
              <a:t>Emirhan GÜNGÖR (212923059)</a:t>
            </a:r>
            <a:endParaRPr sz="2000">
              <a:solidFill>
                <a:srgbClr val="212121"/>
              </a:solidFill>
              <a:latin typeface="Arial"/>
              <a:ea typeface="Arial"/>
              <a:cs typeface="Arial"/>
              <a:sym typeface="Arial"/>
            </a:endParaRPr>
          </a:p>
          <a:p>
            <a:pPr indent="0" lvl="0" marL="0" rtl="0" algn="l">
              <a:spcBef>
                <a:spcPts val="0"/>
              </a:spcBef>
              <a:spcAft>
                <a:spcPts val="0"/>
              </a:spcAft>
              <a:buNone/>
            </a:pPr>
            <a:r>
              <a:rPr lang="tr" sz="2000">
                <a:solidFill>
                  <a:srgbClr val="212121"/>
                </a:solidFill>
                <a:latin typeface="Arial"/>
                <a:ea typeface="Arial"/>
                <a:cs typeface="Arial"/>
                <a:sym typeface="Arial"/>
              </a:rPr>
              <a:t>Efe Ata AKAN (212923016)</a:t>
            </a:r>
            <a:endParaRPr sz="2000">
              <a:solidFill>
                <a:srgbClr val="212121"/>
              </a:solidFill>
              <a:latin typeface="Arial"/>
              <a:ea typeface="Arial"/>
              <a:cs typeface="Arial"/>
              <a:sym typeface="Arial"/>
            </a:endParaRPr>
          </a:p>
        </p:txBody>
      </p:sp>
      <p:sp>
        <p:nvSpPr>
          <p:cNvPr id="88" name="Google Shape;88;p13"/>
          <p:cNvSpPr txBox="1"/>
          <p:nvPr/>
        </p:nvSpPr>
        <p:spPr>
          <a:xfrm>
            <a:off x="8545675" y="4448450"/>
            <a:ext cx="5340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1</a:t>
            </a:r>
            <a:endParaRPr sz="3000">
              <a:solidFill>
                <a:srgbClr val="212121"/>
              </a:solidFill>
            </a:endParaRPr>
          </a:p>
        </p:txBody>
      </p:sp>
      <p:sp>
        <p:nvSpPr>
          <p:cNvPr id="89" name="Google Shape;89;p13"/>
          <p:cNvSpPr txBox="1"/>
          <p:nvPr/>
        </p:nvSpPr>
        <p:spPr>
          <a:xfrm>
            <a:off x="794650" y="1392225"/>
            <a:ext cx="33774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2300" u="sng">
                <a:solidFill>
                  <a:srgbClr val="212121"/>
                </a:solidFill>
              </a:rPr>
              <a:t>HAZIRLAYANLAR:</a:t>
            </a:r>
            <a:endParaRPr b="1" sz="2300" u="sng">
              <a:solidFill>
                <a:srgbClr val="212121"/>
              </a:solidFill>
            </a:endParaRPr>
          </a:p>
        </p:txBody>
      </p:sp>
      <p:sp>
        <p:nvSpPr>
          <p:cNvPr id="90" name="Google Shape;90;p13"/>
          <p:cNvSpPr txBox="1"/>
          <p:nvPr/>
        </p:nvSpPr>
        <p:spPr>
          <a:xfrm>
            <a:off x="794650" y="3606538"/>
            <a:ext cx="33774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tr" sz="2400" u="sng">
                <a:solidFill>
                  <a:srgbClr val="212121"/>
                </a:solidFill>
              </a:rPr>
              <a:t>AKADEMİSYEN</a:t>
            </a:r>
            <a:r>
              <a:rPr b="1" lang="tr" sz="2400" u="sng">
                <a:solidFill>
                  <a:srgbClr val="212121"/>
                </a:solidFill>
              </a:rPr>
              <a:t>:</a:t>
            </a:r>
            <a:endParaRPr b="1" sz="2400" u="sng">
              <a:solidFill>
                <a:srgbClr val="212121"/>
              </a:solidFill>
            </a:endParaRPr>
          </a:p>
        </p:txBody>
      </p:sp>
      <p:sp>
        <p:nvSpPr>
          <p:cNvPr id="91" name="Google Shape;91;p13"/>
          <p:cNvSpPr txBox="1"/>
          <p:nvPr>
            <p:ph idx="1" type="subTitle"/>
          </p:nvPr>
        </p:nvSpPr>
        <p:spPr>
          <a:xfrm>
            <a:off x="794650" y="4214150"/>
            <a:ext cx="6119700" cy="6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2000">
                <a:solidFill>
                  <a:srgbClr val="212121"/>
                </a:solidFill>
                <a:latin typeface="Arial"/>
                <a:ea typeface="Arial"/>
                <a:cs typeface="Arial"/>
                <a:sym typeface="Arial"/>
              </a:rPr>
              <a:t>DR. ÖĞR. ÜYESİ K</a:t>
            </a:r>
            <a:r>
              <a:rPr lang="tr" sz="2000">
                <a:solidFill>
                  <a:srgbClr val="212121"/>
                </a:solidFill>
                <a:latin typeface="Arial"/>
                <a:ea typeface="Arial"/>
                <a:cs typeface="Arial"/>
                <a:sym typeface="Arial"/>
              </a:rPr>
              <a:t>EREM</a:t>
            </a:r>
            <a:r>
              <a:rPr lang="tr" sz="2000">
                <a:solidFill>
                  <a:srgbClr val="212121"/>
                </a:solidFill>
                <a:latin typeface="Arial"/>
                <a:ea typeface="Arial"/>
                <a:cs typeface="Arial"/>
                <a:sym typeface="Arial"/>
              </a:rPr>
              <a:t> GENCER</a:t>
            </a:r>
            <a:endParaRPr sz="2000">
              <a:solidFill>
                <a:srgbClr val="21212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361250" y="1434525"/>
            <a:ext cx="2598300" cy="535200"/>
          </a:xfrm>
          <a:prstGeom prst="rect">
            <a:avLst/>
          </a:prstGeom>
        </p:spPr>
        <p:txBody>
          <a:bodyPr anchorCtr="0" anchor="t" bIns="91425" lIns="91425" spcFirstLastPara="1" rIns="91425" wrap="square" tIns="91425">
            <a:normAutofit fontScale="90000"/>
          </a:bodyPr>
          <a:lstStyle/>
          <a:p>
            <a:pPr indent="0" lvl="0" marL="0" rtl="0" algn="l">
              <a:lnSpc>
                <a:spcPct val="120000"/>
              </a:lnSpc>
              <a:spcBef>
                <a:spcPts val="2400"/>
              </a:spcBef>
              <a:spcAft>
                <a:spcPts val="0"/>
              </a:spcAft>
              <a:buNone/>
            </a:pPr>
            <a:r>
              <a:rPr lang="tr" sz="2300">
                <a:solidFill>
                  <a:srgbClr val="000000"/>
                </a:solidFill>
                <a:highlight>
                  <a:srgbClr val="FFFFFF"/>
                </a:highlight>
                <a:latin typeface="Arial"/>
                <a:ea typeface="Arial"/>
                <a:cs typeface="Arial"/>
                <a:sym typeface="Arial"/>
              </a:rPr>
              <a:t>Sinir Ağları Nedir?</a:t>
            </a:r>
            <a:endParaRPr sz="23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155" name="Google Shape;155;p22"/>
          <p:cNvSpPr txBox="1"/>
          <p:nvPr>
            <p:ph idx="1" type="body"/>
          </p:nvPr>
        </p:nvSpPr>
        <p:spPr>
          <a:xfrm>
            <a:off x="303000" y="2286000"/>
            <a:ext cx="8538000" cy="2114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tr" sz="2400">
                <a:solidFill>
                  <a:srgbClr val="000000"/>
                </a:solidFill>
                <a:highlight>
                  <a:srgbClr val="FFFFFF"/>
                </a:highlight>
                <a:latin typeface="Arial"/>
                <a:ea typeface="Arial"/>
                <a:cs typeface="Arial"/>
                <a:sym typeface="Arial"/>
              </a:rPr>
              <a:t>Bir sinir ağının yapısı, makine öğreniminin bir alt alanı olan derin öğrenme olarak bilinen bir eğitim süreci aracılığıyla çalışır. Bu, nöro-dilbilimsel programlamaya uygulanan yapay zeka (AI) teknolojisidir.</a:t>
            </a:r>
            <a:endParaRPr sz="2500">
              <a:latin typeface="Arial"/>
              <a:ea typeface="Arial"/>
              <a:cs typeface="Arial"/>
              <a:sym typeface="Arial"/>
            </a:endParaRPr>
          </a:p>
        </p:txBody>
      </p:sp>
      <p:sp>
        <p:nvSpPr>
          <p:cNvPr id="156" name="Google Shape;156;p22"/>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10</a:t>
            </a:r>
            <a:endParaRPr sz="3000">
              <a:solidFill>
                <a:srgbClr val="21212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1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864" name="Google Shape;864;p112"/>
          <p:cNvPicPr preferRelativeResize="0"/>
          <p:nvPr/>
        </p:nvPicPr>
        <p:blipFill>
          <a:blip r:embed="rId3">
            <a:alphaModFix/>
          </a:blip>
          <a:stretch>
            <a:fillRect/>
          </a:stretch>
        </p:blipFill>
        <p:spPr>
          <a:xfrm>
            <a:off x="0" y="248025"/>
            <a:ext cx="9143999" cy="3849100"/>
          </a:xfrm>
          <a:prstGeom prst="rect">
            <a:avLst/>
          </a:prstGeom>
          <a:noFill/>
          <a:ln>
            <a:noFill/>
          </a:ln>
        </p:spPr>
      </p:pic>
      <p:pic>
        <p:nvPicPr>
          <p:cNvPr id="865" name="Google Shape;865;p112"/>
          <p:cNvPicPr preferRelativeResize="0"/>
          <p:nvPr/>
        </p:nvPicPr>
        <p:blipFill>
          <a:blip r:embed="rId4">
            <a:alphaModFix/>
          </a:blip>
          <a:stretch>
            <a:fillRect/>
          </a:stretch>
        </p:blipFill>
        <p:spPr>
          <a:xfrm>
            <a:off x="375825" y="4097125"/>
            <a:ext cx="3028600" cy="1046375"/>
          </a:xfrm>
          <a:prstGeom prst="rect">
            <a:avLst/>
          </a:prstGeom>
          <a:noFill/>
          <a:ln>
            <a:noFill/>
          </a:ln>
        </p:spPr>
      </p:pic>
      <p:sp>
        <p:nvSpPr>
          <p:cNvPr id="866" name="Google Shape;866;p112"/>
          <p:cNvSpPr txBox="1"/>
          <p:nvPr/>
        </p:nvSpPr>
        <p:spPr>
          <a:xfrm>
            <a:off x="8042425" y="4448450"/>
            <a:ext cx="10374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100</a:t>
            </a:r>
            <a:endParaRPr sz="3000">
              <a:solidFill>
                <a:srgbClr val="212121"/>
              </a:solidFill>
            </a:endParaRPr>
          </a:p>
        </p:txBody>
      </p:sp>
      <p:pic>
        <p:nvPicPr>
          <p:cNvPr id="867" name="Google Shape;867;p112"/>
          <p:cNvPicPr preferRelativeResize="0"/>
          <p:nvPr/>
        </p:nvPicPr>
        <p:blipFill>
          <a:blip r:embed="rId5">
            <a:alphaModFix/>
          </a:blip>
          <a:stretch>
            <a:fillRect/>
          </a:stretch>
        </p:blipFill>
        <p:spPr>
          <a:xfrm>
            <a:off x="3540600" y="4097125"/>
            <a:ext cx="2517625" cy="10208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13"/>
          <p:cNvSpPr txBox="1"/>
          <p:nvPr>
            <p:ph type="title"/>
          </p:nvPr>
        </p:nvSpPr>
        <p:spPr>
          <a:xfrm>
            <a:off x="816075" y="425075"/>
            <a:ext cx="7790700" cy="98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tr" sz="6000"/>
              <a:t>TEŞEKKÜRLER</a:t>
            </a:r>
            <a:endParaRPr sz="6000"/>
          </a:p>
        </p:txBody>
      </p:sp>
      <p:sp>
        <p:nvSpPr>
          <p:cNvPr id="873" name="Google Shape;873;p113"/>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rgbClr val="212121"/>
              </a:solidFill>
            </a:endParaRPr>
          </a:p>
        </p:txBody>
      </p:sp>
      <p:sp>
        <p:nvSpPr>
          <p:cNvPr id="874" name="Google Shape;874;p113"/>
          <p:cNvSpPr txBox="1"/>
          <p:nvPr/>
        </p:nvSpPr>
        <p:spPr>
          <a:xfrm>
            <a:off x="8028375" y="4406250"/>
            <a:ext cx="9177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101</a:t>
            </a:r>
            <a:endParaRPr sz="3000">
              <a:solidFill>
                <a:srgbClr val="212121"/>
              </a:solidFill>
            </a:endParaRPr>
          </a:p>
        </p:txBody>
      </p:sp>
      <p:sp>
        <p:nvSpPr>
          <p:cNvPr id="875" name="Google Shape;875;p113"/>
          <p:cNvSpPr txBox="1"/>
          <p:nvPr>
            <p:ph idx="4294967295" type="subTitle"/>
          </p:nvPr>
        </p:nvSpPr>
        <p:spPr>
          <a:xfrm>
            <a:off x="898303" y="2293275"/>
            <a:ext cx="7275600" cy="256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tr" sz="2000">
                <a:solidFill>
                  <a:srgbClr val="212121"/>
                </a:solidFill>
                <a:latin typeface="Arial"/>
                <a:ea typeface="Arial"/>
                <a:cs typeface="Arial"/>
                <a:sym typeface="Arial"/>
              </a:rPr>
              <a:t>Mert SARIKAYA (212923012)</a:t>
            </a:r>
            <a:endParaRPr sz="2000">
              <a:solidFill>
                <a:srgbClr val="212121"/>
              </a:solidFill>
              <a:latin typeface="Arial"/>
              <a:ea typeface="Arial"/>
              <a:cs typeface="Arial"/>
              <a:sym typeface="Arial"/>
            </a:endParaRPr>
          </a:p>
          <a:p>
            <a:pPr indent="0" lvl="0" marL="0" rtl="0" algn="ctr">
              <a:spcBef>
                <a:spcPts val="1200"/>
              </a:spcBef>
              <a:spcAft>
                <a:spcPts val="0"/>
              </a:spcAft>
              <a:buNone/>
            </a:pPr>
            <a:r>
              <a:rPr lang="tr" sz="2000">
                <a:solidFill>
                  <a:srgbClr val="212121"/>
                </a:solidFill>
                <a:latin typeface="Arial"/>
                <a:ea typeface="Arial"/>
                <a:cs typeface="Arial"/>
                <a:sym typeface="Arial"/>
              </a:rPr>
              <a:t>Yunus Emre SELCUK (212923032)</a:t>
            </a:r>
            <a:endParaRPr sz="2000">
              <a:solidFill>
                <a:srgbClr val="212121"/>
              </a:solidFill>
              <a:latin typeface="Arial"/>
              <a:ea typeface="Arial"/>
              <a:cs typeface="Arial"/>
              <a:sym typeface="Arial"/>
            </a:endParaRPr>
          </a:p>
          <a:p>
            <a:pPr indent="0" lvl="0" marL="0" rtl="0" algn="ctr">
              <a:spcBef>
                <a:spcPts val="1200"/>
              </a:spcBef>
              <a:spcAft>
                <a:spcPts val="0"/>
              </a:spcAft>
              <a:buNone/>
            </a:pPr>
            <a:r>
              <a:rPr lang="tr" sz="2000">
                <a:solidFill>
                  <a:srgbClr val="212121"/>
                </a:solidFill>
                <a:latin typeface="Arial"/>
                <a:ea typeface="Arial"/>
                <a:cs typeface="Arial"/>
                <a:sym typeface="Arial"/>
              </a:rPr>
              <a:t>Onur BARBAROS (212923036)</a:t>
            </a:r>
            <a:endParaRPr sz="2000">
              <a:solidFill>
                <a:srgbClr val="212121"/>
              </a:solidFill>
              <a:latin typeface="Arial"/>
              <a:ea typeface="Arial"/>
              <a:cs typeface="Arial"/>
              <a:sym typeface="Arial"/>
            </a:endParaRPr>
          </a:p>
          <a:p>
            <a:pPr indent="0" lvl="0" marL="0" rtl="0" algn="ctr">
              <a:spcBef>
                <a:spcPts val="1200"/>
              </a:spcBef>
              <a:spcAft>
                <a:spcPts val="0"/>
              </a:spcAft>
              <a:buNone/>
            </a:pPr>
            <a:r>
              <a:rPr lang="tr" sz="2000">
                <a:solidFill>
                  <a:srgbClr val="212121"/>
                </a:solidFill>
                <a:latin typeface="Arial"/>
                <a:ea typeface="Arial"/>
                <a:cs typeface="Arial"/>
                <a:sym typeface="Arial"/>
              </a:rPr>
              <a:t>Emirhan GÜNGÖR (212923059)</a:t>
            </a:r>
            <a:endParaRPr sz="2000">
              <a:solidFill>
                <a:srgbClr val="212121"/>
              </a:solidFill>
              <a:latin typeface="Arial"/>
              <a:ea typeface="Arial"/>
              <a:cs typeface="Arial"/>
              <a:sym typeface="Arial"/>
            </a:endParaRPr>
          </a:p>
          <a:p>
            <a:pPr indent="0" lvl="0" marL="0" rtl="0" algn="ctr">
              <a:spcBef>
                <a:spcPts val="1200"/>
              </a:spcBef>
              <a:spcAft>
                <a:spcPts val="1200"/>
              </a:spcAft>
              <a:buNone/>
            </a:pPr>
            <a:r>
              <a:rPr lang="tr" sz="2000">
                <a:solidFill>
                  <a:srgbClr val="212121"/>
                </a:solidFill>
                <a:latin typeface="Arial"/>
                <a:ea typeface="Arial"/>
                <a:cs typeface="Arial"/>
                <a:sym typeface="Arial"/>
              </a:rPr>
              <a:t>Efe Ata AKAN (212923016)</a:t>
            </a:r>
            <a:endParaRPr sz="2000">
              <a:solidFill>
                <a:srgbClr val="212121"/>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14"/>
          <p:cNvSpPr txBox="1"/>
          <p:nvPr>
            <p:ph type="title"/>
          </p:nvPr>
        </p:nvSpPr>
        <p:spPr>
          <a:xfrm>
            <a:off x="727650" y="580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Kaynakça</a:t>
            </a:r>
            <a:endParaRPr/>
          </a:p>
        </p:txBody>
      </p:sp>
      <p:sp>
        <p:nvSpPr>
          <p:cNvPr id="881" name="Google Shape;881;p114"/>
          <p:cNvSpPr txBox="1"/>
          <p:nvPr>
            <p:ph idx="1" type="body"/>
          </p:nvPr>
        </p:nvSpPr>
        <p:spPr>
          <a:xfrm>
            <a:off x="727650" y="1441200"/>
            <a:ext cx="7688700" cy="3557400"/>
          </a:xfrm>
          <a:prstGeom prst="rect">
            <a:avLst/>
          </a:prstGeom>
        </p:spPr>
        <p:txBody>
          <a:bodyPr anchorCtr="0" anchor="t" bIns="91425" lIns="91425" spcFirstLastPara="1" rIns="91425" wrap="square" tIns="91425">
            <a:noAutofit/>
          </a:bodyPr>
          <a:lstStyle/>
          <a:p>
            <a:pPr indent="-355600" lvl="0" marL="457200" rtl="0" algn="l">
              <a:lnSpc>
                <a:spcPct val="95000"/>
              </a:lnSpc>
              <a:spcBef>
                <a:spcPts val="0"/>
              </a:spcBef>
              <a:spcAft>
                <a:spcPts val="0"/>
              </a:spcAft>
              <a:buClr>
                <a:srgbClr val="212121"/>
              </a:buClr>
              <a:buSzPts val="2000"/>
              <a:buAutoNum type="arabicPeriod"/>
            </a:pPr>
            <a:r>
              <a:rPr i="1" lang="tr" sz="2000">
                <a:solidFill>
                  <a:srgbClr val="212121"/>
                </a:solidFill>
              </a:rPr>
              <a:t>https://www.simplilearn.com/tutorials/deep-learning-tutorial/rnn</a:t>
            </a:r>
            <a:r>
              <a:rPr i="1" lang="tr" sz="2000">
                <a:solidFill>
                  <a:srgbClr val="212121"/>
                </a:solidFill>
              </a:rPr>
              <a:t> </a:t>
            </a:r>
            <a:endParaRPr i="1" sz="2000">
              <a:solidFill>
                <a:srgbClr val="212121"/>
              </a:solidFill>
            </a:endParaRPr>
          </a:p>
          <a:p>
            <a:pPr indent="-355600" lvl="0" marL="457200" rtl="0" algn="l">
              <a:lnSpc>
                <a:spcPct val="95000"/>
              </a:lnSpc>
              <a:spcBef>
                <a:spcPts val="0"/>
              </a:spcBef>
              <a:spcAft>
                <a:spcPts val="0"/>
              </a:spcAft>
              <a:buClr>
                <a:srgbClr val="212121"/>
              </a:buClr>
              <a:buSzPts val="2000"/>
              <a:buAutoNum type="arabicPeriod"/>
            </a:pPr>
            <a:r>
              <a:rPr i="1" lang="tr" sz="2000">
                <a:solidFill>
                  <a:srgbClr val="212121"/>
                </a:solidFill>
              </a:rPr>
              <a:t>https://www.youtube.com/watch?v=lWkFhVq9-nc</a:t>
            </a:r>
            <a:endParaRPr i="1" sz="2000">
              <a:solidFill>
                <a:srgbClr val="212121"/>
              </a:solidFill>
            </a:endParaRPr>
          </a:p>
          <a:p>
            <a:pPr indent="-355600" lvl="0" marL="457200" rtl="0" algn="l">
              <a:lnSpc>
                <a:spcPct val="95000"/>
              </a:lnSpc>
              <a:spcBef>
                <a:spcPts val="0"/>
              </a:spcBef>
              <a:spcAft>
                <a:spcPts val="0"/>
              </a:spcAft>
              <a:buClr>
                <a:srgbClr val="212121"/>
              </a:buClr>
              <a:buSzPts val="2000"/>
              <a:buAutoNum type="arabicPeriod"/>
            </a:pPr>
            <a:r>
              <a:rPr i="1" lang="tr" sz="2000">
                <a:solidFill>
                  <a:srgbClr val="212121"/>
                </a:solidFill>
              </a:rPr>
              <a:t>https://aws.amazon.com/what-is/recurrent-neural-network/</a:t>
            </a:r>
            <a:endParaRPr i="1" sz="2000">
              <a:solidFill>
                <a:srgbClr val="212121"/>
              </a:solidFill>
            </a:endParaRPr>
          </a:p>
          <a:p>
            <a:pPr indent="-355600" lvl="0" marL="457200" rtl="0" algn="l">
              <a:lnSpc>
                <a:spcPct val="95000"/>
              </a:lnSpc>
              <a:spcBef>
                <a:spcPts val="0"/>
              </a:spcBef>
              <a:spcAft>
                <a:spcPts val="0"/>
              </a:spcAft>
              <a:buClr>
                <a:srgbClr val="212121"/>
              </a:buClr>
              <a:buSzPts val="2000"/>
              <a:buAutoNum type="arabicPeriod"/>
            </a:pPr>
            <a:r>
              <a:rPr i="1" lang="tr" sz="2000">
                <a:solidFill>
                  <a:srgbClr val="212121"/>
                </a:solidFill>
                <a:uFill>
                  <a:noFill/>
                </a:uFill>
                <a:hlinkClick r:id="rId3">
                  <a:extLst>
                    <a:ext uri="{A12FA001-AC4F-418D-AE19-62706E023703}">
                      <ahyp:hlinkClr val="tx"/>
                    </a:ext>
                  </a:extLst>
                </a:hlinkClick>
              </a:rPr>
              <a:t>h</a:t>
            </a:r>
            <a:r>
              <a:rPr i="1" lang="tr" sz="2000">
                <a:solidFill>
                  <a:srgbClr val="212121"/>
                </a:solidFill>
                <a:uFill>
                  <a:noFill/>
                </a:uFill>
                <a:hlinkClick r:id="rId4">
                  <a:extLst>
                    <a:ext uri="{A12FA001-AC4F-418D-AE19-62706E023703}">
                      <ahyp:hlinkClr val="tx"/>
                    </a:ext>
                  </a:extLst>
                </a:hlinkClick>
              </a:rPr>
              <a:t>ttps://www.elektrikport.com/makale-detay/yinelemeli-sinir-aglari-(rnn)-nedir/23277</a:t>
            </a:r>
            <a:endParaRPr i="1" sz="2000">
              <a:solidFill>
                <a:srgbClr val="212121"/>
              </a:solidFill>
            </a:endParaRPr>
          </a:p>
          <a:p>
            <a:pPr indent="-355600" lvl="0" marL="457200" rtl="0" algn="l">
              <a:lnSpc>
                <a:spcPct val="95000"/>
              </a:lnSpc>
              <a:spcBef>
                <a:spcPts val="0"/>
              </a:spcBef>
              <a:spcAft>
                <a:spcPts val="0"/>
              </a:spcAft>
              <a:buClr>
                <a:srgbClr val="212121"/>
              </a:buClr>
              <a:buSzPts val="2000"/>
              <a:buAutoNum type="arabicPeriod"/>
            </a:pPr>
            <a:r>
              <a:rPr i="1" lang="tr" sz="2000">
                <a:solidFill>
                  <a:srgbClr val="212121"/>
                </a:solidFill>
                <a:uFill>
                  <a:noFill/>
                </a:uFill>
                <a:hlinkClick r:id="rId5">
                  <a:extLst>
                    <a:ext uri="{A12FA001-AC4F-418D-AE19-62706E023703}">
                      <ahyp:hlinkClr val="tx"/>
                    </a:ext>
                  </a:extLst>
                </a:hlinkClick>
              </a:rPr>
              <a:t>https://bulutistan.com/blog/sinir-aglari-nedir-sinir-aglari-nasil-calisir/</a:t>
            </a:r>
            <a:endParaRPr i="1" sz="2000">
              <a:solidFill>
                <a:srgbClr val="212121"/>
              </a:solidFill>
              <a:latin typeface="Arial"/>
              <a:ea typeface="Arial"/>
              <a:cs typeface="Arial"/>
              <a:sym typeface="Arial"/>
            </a:endParaRPr>
          </a:p>
        </p:txBody>
      </p:sp>
      <p:sp>
        <p:nvSpPr>
          <p:cNvPr id="882" name="Google Shape;882;p114"/>
          <p:cNvSpPr txBox="1"/>
          <p:nvPr/>
        </p:nvSpPr>
        <p:spPr>
          <a:xfrm>
            <a:off x="8162050" y="4448450"/>
            <a:ext cx="9177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102</a:t>
            </a:r>
            <a:endParaRPr sz="3000">
              <a:solidFill>
                <a:srgbClr val="21212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15"/>
          <p:cNvSpPr txBox="1"/>
          <p:nvPr>
            <p:ph type="title"/>
          </p:nvPr>
        </p:nvSpPr>
        <p:spPr>
          <a:xfrm>
            <a:off x="727650" y="6016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Kaynakça</a:t>
            </a:r>
            <a:endParaRPr/>
          </a:p>
          <a:p>
            <a:pPr indent="0" lvl="0" marL="0" rtl="0" algn="l">
              <a:spcBef>
                <a:spcPts val="0"/>
              </a:spcBef>
              <a:spcAft>
                <a:spcPts val="0"/>
              </a:spcAft>
              <a:buNone/>
            </a:pPr>
            <a:r>
              <a:t/>
            </a:r>
            <a:endParaRPr/>
          </a:p>
        </p:txBody>
      </p:sp>
      <p:sp>
        <p:nvSpPr>
          <p:cNvPr id="888" name="Google Shape;888;p115"/>
          <p:cNvSpPr txBox="1"/>
          <p:nvPr>
            <p:ph idx="1" type="body"/>
          </p:nvPr>
        </p:nvSpPr>
        <p:spPr>
          <a:xfrm>
            <a:off x="727650" y="1398450"/>
            <a:ext cx="8203500" cy="36426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i="1" lang="tr" sz="2000">
                <a:solidFill>
                  <a:srgbClr val="212121"/>
                </a:solidFill>
                <a:latin typeface="Arial"/>
                <a:ea typeface="Arial"/>
                <a:cs typeface="Arial"/>
                <a:sym typeface="Arial"/>
              </a:rPr>
              <a:t>6.</a:t>
            </a:r>
            <a:r>
              <a:rPr i="1" lang="tr" sz="2000" u="sng">
                <a:solidFill>
                  <a:srgbClr val="212121"/>
                </a:solidFill>
                <a:latin typeface="Arial"/>
                <a:ea typeface="Arial"/>
                <a:cs typeface="Arial"/>
                <a:sym typeface="Arial"/>
                <a:hlinkClick r:id="rId3">
                  <a:extLst>
                    <a:ext uri="{A12FA001-AC4F-418D-AE19-62706E023703}">
                      <ahyp:hlinkClr val="tx"/>
                    </a:ext>
                  </a:extLst>
                </a:hlinkClick>
              </a:rPr>
              <a:t>https://www-turing-com.translate.goog/kb/mathematical-formulation-of-feed-forward-neural-network?_x_tr_sl=en&amp;_x_tr_tl=tr&amp;_x_tr_hl=tr&amp;_x_tr_pto=wa&amp;_x_tr_hist=true</a:t>
            </a:r>
            <a:endParaRPr i="1" sz="2000">
              <a:solidFill>
                <a:srgbClr val="212121"/>
              </a:solidFill>
              <a:latin typeface="Arial"/>
              <a:ea typeface="Arial"/>
              <a:cs typeface="Arial"/>
              <a:sym typeface="Arial"/>
            </a:endParaRPr>
          </a:p>
          <a:p>
            <a:pPr indent="0" lvl="0" marL="0" rtl="0" algn="l">
              <a:spcBef>
                <a:spcPts val="1200"/>
              </a:spcBef>
              <a:spcAft>
                <a:spcPts val="0"/>
              </a:spcAft>
              <a:buNone/>
            </a:pPr>
            <a:r>
              <a:rPr i="1" lang="tr" sz="2000">
                <a:solidFill>
                  <a:srgbClr val="212121"/>
                </a:solidFill>
                <a:latin typeface="Arial"/>
                <a:ea typeface="Arial"/>
                <a:cs typeface="Arial"/>
                <a:sym typeface="Arial"/>
              </a:rPr>
              <a:t>7.</a:t>
            </a:r>
            <a:r>
              <a:rPr lang="tr" sz="2000" u="sng">
                <a:solidFill>
                  <a:srgbClr val="212121"/>
                </a:solidFill>
                <a:latin typeface="Arial"/>
                <a:ea typeface="Arial"/>
                <a:cs typeface="Arial"/>
                <a:sym typeface="Arial"/>
                <a:hlinkClick r:id="rId4">
                  <a:extLst>
                    <a:ext uri="{A12FA001-AC4F-418D-AE19-62706E023703}">
                      <ahyp:hlinkClr val="tx"/>
                    </a:ext>
                  </a:extLst>
                </a:hlinkClick>
              </a:rPr>
              <a:t>https://towardsdatascience.com/illustrated-guide-to-lstms-and-gru-s-a-step-by-step-explanation-44e9eb85bf21?source=post_page-----326866fd8869--------------------------------</a:t>
            </a:r>
            <a:endParaRPr sz="2000">
              <a:solidFill>
                <a:srgbClr val="212121"/>
              </a:solidFill>
              <a:latin typeface="Arial"/>
              <a:ea typeface="Arial"/>
              <a:cs typeface="Arial"/>
              <a:sym typeface="Arial"/>
            </a:endParaRPr>
          </a:p>
          <a:p>
            <a:pPr indent="0" lvl="0" marL="0" rtl="0" algn="l">
              <a:spcBef>
                <a:spcPts val="1200"/>
              </a:spcBef>
              <a:spcAft>
                <a:spcPts val="0"/>
              </a:spcAft>
              <a:buNone/>
            </a:pPr>
            <a:r>
              <a:rPr lang="tr" sz="2000">
                <a:solidFill>
                  <a:srgbClr val="212121"/>
                </a:solidFill>
                <a:latin typeface="Arial"/>
                <a:ea typeface="Arial"/>
                <a:cs typeface="Arial"/>
                <a:sym typeface="Arial"/>
              </a:rPr>
              <a:t>8.https://colah.github.io/posts/2015-08-Understanding-LSTMs/?source=post_page-----326866fd8869--------------------------------</a:t>
            </a:r>
            <a:endParaRPr sz="2000">
              <a:solidFill>
                <a:srgbClr val="212121"/>
              </a:solidFill>
              <a:latin typeface="Arial"/>
              <a:ea typeface="Arial"/>
              <a:cs typeface="Arial"/>
              <a:sym typeface="Arial"/>
            </a:endParaRPr>
          </a:p>
          <a:p>
            <a:pPr indent="0" lvl="0" marL="0" rtl="0" algn="l">
              <a:spcBef>
                <a:spcPts val="1200"/>
              </a:spcBef>
              <a:spcAft>
                <a:spcPts val="1200"/>
              </a:spcAft>
              <a:buNone/>
            </a:pPr>
            <a:r>
              <a:t/>
            </a:r>
            <a:endParaRPr sz="2000"/>
          </a:p>
        </p:txBody>
      </p:sp>
      <p:sp>
        <p:nvSpPr>
          <p:cNvPr id="889" name="Google Shape;889;p115"/>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rgbClr val="212121"/>
              </a:solidFill>
            </a:endParaRPr>
          </a:p>
        </p:txBody>
      </p:sp>
      <p:sp>
        <p:nvSpPr>
          <p:cNvPr id="890" name="Google Shape;890;p115"/>
          <p:cNvSpPr txBox="1"/>
          <p:nvPr/>
        </p:nvSpPr>
        <p:spPr>
          <a:xfrm>
            <a:off x="8162050" y="4448450"/>
            <a:ext cx="9177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103</a:t>
            </a:r>
            <a:endParaRPr sz="3000">
              <a:solidFill>
                <a:srgbClr val="21212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KOD: </a:t>
            </a:r>
            <a:endParaRPr/>
          </a:p>
        </p:txBody>
      </p:sp>
      <p:sp>
        <p:nvSpPr>
          <p:cNvPr id="896" name="Google Shape;896;p11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sz="2400">
                <a:solidFill>
                  <a:srgbClr val="212121"/>
                </a:solidFill>
                <a:latin typeface="Arial"/>
                <a:ea typeface="Arial"/>
                <a:cs typeface="Arial"/>
                <a:sym typeface="Arial"/>
              </a:rPr>
              <a:t>https://colab.research.google.com/drive/1fnvH-CnPEfqD-SfBTP80YaQTHGrKXPs-?usp=sharing</a:t>
            </a:r>
            <a:endParaRPr sz="2400">
              <a:solidFill>
                <a:srgbClr val="212121"/>
              </a:solidFill>
              <a:latin typeface="Arial"/>
              <a:ea typeface="Arial"/>
              <a:cs typeface="Arial"/>
              <a:sym typeface="Arial"/>
            </a:endParaRPr>
          </a:p>
        </p:txBody>
      </p:sp>
      <p:sp>
        <p:nvSpPr>
          <p:cNvPr id="897" name="Google Shape;897;p116"/>
          <p:cNvSpPr txBox="1"/>
          <p:nvPr/>
        </p:nvSpPr>
        <p:spPr>
          <a:xfrm>
            <a:off x="8162050" y="4448450"/>
            <a:ext cx="9177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104</a:t>
            </a:r>
            <a:endParaRPr sz="3000">
              <a:solidFill>
                <a:srgbClr val="21212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280675" y="582200"/>
            <a:ext cx="21726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4800"/>
              </a:spcBef>
              <a:spcAft>
                <a:spcPts val="2400"/>
              </a:spcAft>
              <a:buSzPts val="990"/>
              <a:buNone/>
            </a:pPr>
            <a:r>
              <a:rPr lang="tr" sz="1629">
                <a:solidFill>
                  <a:srgbClr val="000000"/>
                </a:solidFill>
                <a:highlight>
                  <a:srgbClr val="FFFFFF"/>
                </a:highlight>
                <a:latin typeface="Arial"/>
                <a:ea typeface="Arial"/>
                <a:cs typeface="Arial"/>
                <a:sym typeface="Arial"/>
              </a:rPr>
              <a:t>Sinir Ağları Nedir?</a:t>
            </a:r>
            <a:endParaRPr sz="2440"/>
          </a:p>
        </p:txBody>
      </p:sp>
      <p:sp>
        <p:nvSpPr>
          <p:cNvPr id="162" name="Google Shape;162;p23"/>
          <p:cNvSpPr txBox="1"/>
          <p:nvPr>
            <p:ph idx="1" type="body"/>
          </p:nvPr>
        </p:nvSpPr>
        <p:spPr>
          <a:xfrm>
            <a:off x="4121700" y="3379125"/>
            <a:ext cx="4638900" cy="14469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lang="tr" sz="1500">
                <a:solidFill>
                  <a:srgbClr val="000000"/>
                </a:solidFill>
                <a:highlight>
                  <a:srgbClr val="FFFFFF"/>
                </a:highlight>
                <a:latin typeface="Arial"/>
                <a:ea typeface="Arial"/>
                <a:cs typeface="Arial"/>
                <a:sym typeface="Arial"/>
              </a:rPr>
              <a:t>Bu ağ, birbirine bağlı ve katmanlar halinde organize edilmiş nöronlar veya düğümler içerir. Giriş verilerini alan bir giriş katmanı; verileri yayan bir veya daha fazla gizli katman ve analizin veya NLP’nin sonucunu gönderen bir çıkış katmanı vardır.</a:t>
            </a:r>
            <a:endParaRPr sz="1600">
              <a:latin typeface="Arial"/>
              <a:ea typeface="Arial"/>
              <a:cs typeface="Arial"/>
              <a:sym typeface="Arial"/>
            </a:endParaRPr>
          </a:p>
        </p:txBody>
      </p:sp>
      <p:sp>
        <p:nvSpPr>
          <p:cNvPr id="163" name="Google Shape;163;p23"/>
          <p:cNvSpPr txBox="1"/>
          <p:nvPr>
            <p:ph idx="1" type="body"/>
          </p:nvPr>
        </p:nvSpPr>
        <p:spPr>
          <a:xfrm>
            <a:off x="326725" y="1564125"/>
            <a:ext cx="3081600" cy="3388500"/>
          </a:xfrm>
          <a:prstGeom prst="rect">
            <a:avLst/>
          </a:prstGeom>
          <a:ln cap="flat" cmpd="sng" w="9525">
            <a:solidFill>
              <a:srgbClr val="E8E8E8"/>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1200"/>
              </a:spcAft>
              <a:buNone/>
            </a:pPr>
            <a:r>
              <a:rPr lang="tr" sz="1600">
                <a:solidFill>
                  <a:srgbClr val="000000"/>
                </a:solidFill>
                <a:highlight>
                  <a:srgbClr val="FFFFFF"/>
                </a:highlight>
                <a:latin typeface="Arial"/>
                <a:ea typeface="Arial"/>
                <a:cs typeface="Arial"/>
                <a:sym typeface="Arial"/>
              </a:rPr>
              <a:t>Temel olarak bir sinir ağı, insan beyninin bilgiyi işlerken nasıl çalıştığının modellenmesidir. Eğitim yoluyla, veriler arasındaki ilişkileri ve örüntüleri modellemeyi, karmaşık sorunlara çözüm sağlamayı ve doğal dil işlemeyi simüle etmeyi öğrenen ve sürekli olarak geliştiren uyarlanabilir bir sistemdir.</a:t>
            </a:r>
            <a:endParaRPr sz="1700">
              <a:latin typeface="Arial"/>
              <a:ea typeface="Arial"/>
              <a:cs typeface="Arial"/>
              <a:sym typeface="Arial"/>
            </a:endParaRPr>
          </a:p>
        </p:txBody>
      </p:sp>
      <p:pic>
        <p:nvPicPr>
          <p:cNvPr id="164" name="Google Shape;164;p23"/>
          <p:cNvPicPr preferRelativeResize="0"/>
          <p:nvPr/>
        </p:nvPicPr>
        <p:blipFill>
          <a:blip r:embed="rId3">
            <a:alphaModFix/>
          </a:blip>
          <a:stretch>
            <a:fillRect/>
          </a:stretch>
        </p:blipFill>
        <p:spPr>
          <a:xfrm>
            <a:off x="3926625" y="694450"/>
            <a:ext cx="4833900" cy="2416950"/>
          </a:xfrm>
          <a:prstGeom prst="rect">
            <a:avLst/>
          </a:prstGeom>
          <a:noFill/>
          <a:ln>
            <a:noFill/>
          </a:ln>
        </p:spPr>
      </p:pic>
      <p:sp>
        <p:nvSpPr>
          <p:cNvPr id="165" name="Google Shape;165;p23"/>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11</a:t>
            </a:r>
            <a:endParaRPr sz="3000">
              <a:solidFill>
                <a:srgbClr val="21212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499300" y="582225"/>
            <a:ext cx="30012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4800"/>
              </a:spcBef>
              <a:spcAft>
                <a:spcPts val="2400"/>
              </a:spcAft>
              <a:buSzPts val="990"/>
              <a:buNone/>
            </a:pPr>
            <a:r>
              <a:rPr lang="tr" sz="1729">
                <a:solidFill>
                  <a:srgbClr val="000000"/>
                </a:solidFill>
                <a:highlight>
                  <a:srgbClr val="FFFFFF"/>
                </a:highlight>
                <a:latin typeface="Arial"/>
                <a:ea typeface="Arial"/>
                <a:cs typeface="Arial"/>
                <a:sym typeface="Arial"/>
              </a:rPr>
              <a:t>Yapay Zeka vs Sinir Ağları</a:t>
            </a:r>
            <a:endParaRPr sz="2540"/>
          </a:p>
        </p:txBody>
      </p:sp>
      <p:sp>
        <p:nvSpPr>
          <p:cNvPr id="171" name="Google Shape;171;p24"/>
          <p:cNvSpPr txBox="1"/>
          <p:nvPr>
            <p:ph idx="1" type="body"/>
          </p:nvPr>
        </p:nvSpPr>
        <p:spPr>
          <a:xfrm>
            <a:off x="315200" y="1349125"/>
            <a:ext cx="3783600" cy="34653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lang="tr" sz="1600">
                <a:solidFill>
                  <a:srgbClr val="000000"/>
                </a:solidFill>
                <a:highlight>
                  <a:srgbClr val="FFFFFF"/>
                </a:highlight>
                <a:latin typeface="Arial"/>
                <a:ea typeface="Arial"/>
                <a:cs typeface="Arial"/>
                <a:sym typeface="Arial"/>
              </a:rPr>
              <a:t>Makine öğrenimine gelince, hem YSA hem de makine öğrenimi modelleri çıktıyı tahmin edebilir veya sınıflandırabilir. Tek fark, bir makine öğrenimi modelinin eğitim verilerine dayalı kararlar almasıdır. Bu nedenle, hem denetimli hem de denetimsiz makine öğrenimi modelleri insan denetimi gerektirir. Bir sinir ağı, ilk aşamalarda daha az insan müdahalesi gerektirir ve manuel çaba gerektirmeden doğru kararlar üretebilir.</a:t>
            </a:r>
            <a:endParaRPr sz="1700">
              <a:latin typeface="Arial"/>
              <a:ea typeface="Arial"/>
              <a:cs typeface="Arial"/>
              <a:sym typeface="Arial"/>
            </a:endParaRPr>
          </a:p>
        </p:txBody>
      </p:sp>
      <p:sp>
        <p:nvSpPr>
          <p:cNvPr id="172" name="Google Shape;172;p24"/>
          <p:cNvSpPr txBox="1"/>
          <p:nvPr>
            <p:ph idx="1" type="body"/>
          </p:nvPr>
        </p:nvSpPr>
        <p:spPr>
          <a:xfrm>
            <a:off x="4792025" y="2347275"/>
            <a:ext cx="4037100" cy="2220900"/>
          </a:xfrm>
          <a:prstGeom prst="rect">
            <a:avLst/>
          </a:prstGeom>
          <a:solidFill>
            <a:schemeClr val="lt1"/>
          </a:solidFill>
          <a:ln cap="flat" cmpd="sng" w="9525">
            <a:solidFill>
              <a:srgbClr val="E8E8E8"/>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05000"/>
              </a:lnSpc>
              <a:spcBef>
                <a:spcPts val="2400"/>
              </a:spcBef>
              <a:spcAft>
                <a:spcPts val="2400"/>
              </a:spcAft>
              <a:buNone/>
            </a:pPr>
            <a:r>
              <a:rPr lang="tr" sz="1600">
                <a:solidFill>
                  <a:srgbClr val="000000"/>
                </a:solidFill>
                <a:highlight>
                  <a:srgbClr val="FFFFFF"/>
                </a:highlight>
                <a:latin typeface="Arial"/>
                <a:ea typeface="Arial"/>
                <a:cs typeface="Arial"/>
                <a:sym typeface="Arial"/>
              </a:rPr>
              <a:t>Yapay zeka, YSA’lar da dahil olmak üzere bir dizi akıllı teknolojiyi kapsayan şemsiye bir terimdir. Sinir ağları ise derin öğrenmeye zemin hazırlayan ve büyük miktarda veriyi işleyebilen makine öğreniminin bir alt alanıdır. Derin öğrenme ve sinir ağları genellikle birbirlerinin yerine kullanılır.</a:t>
            </a:r>
            <a:endParaRPr sz="1700">
              <a:latin typeface="Arial"/>
              <a:ea typeface="Arial"/>
              <a:cs typeface="Arial"/>
              <a:sym typeface="Arial"/>
            </a:endParaRPr>
          </a:p>
        </p:txBody>
      </p:sp>
      <p:pic>
        <p:nvPicPr>
          <p:cNvPr id="173" name="Google Shape;173;p24"/>
          <p:cNvPicPr preferRelativeResize="0"/>
          <p:nvPr/>
        </p:nvPicPr>
        <p:blipFill>
          <a:blip r:embed="rId3">
            <a:alphaModFix/>
          </a:blip>
          <a:stretch>
            <a:fillRect/>
          </a:stretch>
        </p:blipFill>
        <p:spPr>
          <a:xfrm>
            <a:off x="4792050" y="658700"/>
            <a:ext cx="4037050" cy="1578200"/>
          </a:xfrm>
          <a:prstGeom prst="rect">
            <a:avLst/>
          </a:prstGeom>
          <a:noFill/>
          <a:ln>
            <a:noFill/>
          </a:ln>
        </p:spPr>
      </p:pic>
      <p:sp>
        <p:nvSpPr>
          <p:cNvPr id="174" name="Google Shape;174;p24"/>
          <p:cNvSpPr txBox="1"/>
          <p:nvPr/>
        </p:nvSpPr>
        <p:spPr>
          <a:xfrm>
            <a:off x="8311550" y="4463075"/>
            <a:ext cx="768300" cy="62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12</a:t>
            </a:r>
            <a:endParaRPr sz="3000">
              <a:solidFill>
                <a:srgbClr val="21212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idx="1" type="body"/>
          </p:nvPr>
        </p:nvSpPr>
        <p:spPr>
          <a:xfrm>
            <a:off x="203000" y="1446000"/>
            <a:ext cx="5152800" cy="14469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lang="tr" sz="1900">
                <a:solidFill>
                  <a:srgbClr val="000000"/>
                </a:solidFill>
                <a:highlight>
                  <a:srgbClr val="FFFFFF"/>
                </a:highlight>
                <a:latin typeface="Arial"/>
                <a:ea typeface="Arial"/>
                <a:cs typeface="Arial"/>
                <a:sym typeface="Arial"/>
              </a:rPr>
              <a:t>Teknik açıdan bakıldığında, makine öğrenimi modelleri tek bir veri giriş katmanından beslenir. Sinir ağı modelleri ise tam tersine birden fazla katmandan oluşur.</a:t>
            </a:r>
            <a:endParaRPr sz="2000"/>
          </a:p>
        </p:txBody>
      </p:sp>
      <p:sp>
        <p:nvSpPr>
          <p:cNvPr id="180" name="Google Shape;180;p25"/>
          <p:cNvSpPr txBox="1"/>
          <p:nvPr>
            <p:ph idx="1" type="body"/>
          </p:nvPr>
        </p:nvSpPr>
        <p:spPr>
          <a:xfrm>
            <a:off x="203000" y="2996475"/>
            <a:ext cx="4758600" cy="20481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lang="tr" sz="1800">
                <a:solidFill>
                  <a:srgbClr val="000000"/>
                </a:solidFill>
                <a:highlight>
                  <a:srgbClr val="FFFFFF"/>
                </a:highlight>
                <a:latin typeface="Arial"/>
                <a:ea typeface="Arial"/>
                <a:cs typeface="Arial"/>
                <a:sym typeface="Arial"/>
              </a:rPr>
              <a:t>Genel olarak, yapay zeka, makine öğrenimi ve sinir ağları, her biri diğeri için bir temel sağlayan tamamlayıcı teknolojilerdir. Bu nedenle, makine öğrenimi fikirleri genellikle yüz tanıma ve nesne algılama gibi derin öğrenme fikirleriyle örtüşür.</a:t>
            </a:r>
            <a:endParaRPr sz="1900"/>
          </a:p>
        </p:txBody>
      </p:sp>
      <p:pic>
        <p:nvPicPr>
          <p:cNvPr id="181" name="Google Shape;181;p25"/>
          <p:cNvPicPr preferRelativeResize="0"/>
          <p:nvPr/>
        </p:nvPicPr>
        <p:blipFill>
          <a:blip r:embed="rId3">
            <a:alphaModFix/>
          </a:blip>
          <a:stretch>
            <a:fillRect/>
          </a:stretch>
        </p:blipFill>
        <p:spPr>
          <a:xfrm>
            <a:off x="5400239" y="1855375"/>
            <a:ext cx="3392486" cy="2261099"/>
          </a:xfrm>
          <a:prstGeom prst="rect">
            <a:avLst/>
          </a:prstGeom>
          <a:noFill/>
          <a:ln>
            <a:noFill/>
          </a:ln>
        </p:spPr>
      </p:pic>
      <p:sp>
        <p:nvSpPr>
          <p:cNvPr id="182" name="Google Shape;182;p25"/>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13</a:t>
            </a:r>
            <a:endParaRPr sz="3000">
              <a:solidFill>
                <a:srgbClr val="21212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338225" y="559225"/>
            <a:ext cx="30816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Popüler nöral ağlar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8" name="Google Shape;188;p26"/>
          <p:cNvSpPr txBox="1"/>
          <p:nvPr>
            <p:ph idx="1" type="body"/>
          </p:nvPr>
        </p:nvSpPr>
        <p:spPr>
          <a:xfrm>
            <a:off x="338225" y="1365450"/>
            <a:ext cx="8650800" cy="9864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b="1" lang="tr" sz="1700">
                <a:solidFill>
                  <a:srgbClr val="000000"/>
                </a:solidFill>
                <a:latin typeface="Arial"/>
                <a:ea typeface="Arial"/>
                <a:cs typeface="Arial"/>
                <a:sym typeface="Arial"/>
              </a:rPr>
              <a:t>Convolutional</a:t>
            </a:r>
            <a:r>
              <a:rPr b="1" lang="tr" sz="1700">
                <a:solidFill>
                  <a:srgbClr val="000000"/>
                </a:solidFill>
                <a:latin typeface="Arial"/>
                <a:ea typeface="Arial"/>
                <a:cs typeface="Arial"/>
                <a:sym typeface="Arial"/>
              </a:rPr>
              <a:t> Neural</a:t>
            </a:r>
            <a:r>
              <a:rPr b="1" lang="tr" sz="1700">
                <a:solidFill>
                  <a:srgbClr val="000000"/>
                </a:solidFill>
                <a:latin typeface="Arial"/>
                <a:ea typeface="Arial"/>
                <a:cs typeface="Arial"/>
                <a:sym typeface="Arial"/>
              </a:rPr>
              <a:t> Networks</a:t>
            </a:r>
            <a:r>
              <a:rPr b="1" lang="tr" sz="1700">
                <a:solidFill>
                  <a:srgbClr val="000000"/>
                </a:solidFill>
                <a:latin typeface="Arial"/>
                <a:ea typeface="Arial"/>
                <a:cs typeface="Arial"/>
                <a:sym typeface="Arial"/>
              </a:rPr>
              <a:t> (CNN)</a:t>
            </a:r>
            <a:r>
              <a:rPr lang="tr" sz="1700">
                <a:solidFill>
                  <a:srgbClr val="000000"/>
                </a:solidFill>
                <a:latin typeface="Arial"/>
                <a:ea typeface="Arial"/>
                <a:cs typeface="Arial"/>
                <a:sym typeface="Arial"/>
              </a:rPr>
              <a:t>: Görüntü işleme ve bilgisayarla görü uygulamalarında yaygın olarak kullanılır. Özellikle nesne tanıma ve görüntü sınıflandırma gibi görevlerde etkilidir.</a:t>
            </a:r>
            <a:endParaRPr sz="1900"/>
          </a:p>
        </p:txBody>
      </p:sp>
      <p:pic>
        <p:nvPicPr>
          <p:cNvPr id="189" name="Google Shape;189;p26"/>
          <p:cNvPicPr preferRelativeResize="0"/>
          <p:nvPr/>
        </p:nvPicPr>
        <p:blipFill>
          <a:blip r:embed="rId3">
            <a:alphaModFix/>
          </a:blip>
          <a:stretch>
            <a:fillRect/>
          </a:stretch>
        </p:blipFill>
        <p:spPr>
          <a:xfrm>
            <a:off x="1420788" y="2504250"/>
            <a:ext cx="6302414" cy="2486850"/>
          </a:xfrm>
          <a:prstGeom prst="rect">
            <a:avLst/>
          </a:prstGeom>
          <a:noFill/>
          <a:ln>
            <a:noFill/>
          </a:ln>
        </p:spPr>
      </p:pic>
      <p:sp>
        <p:nvSpPr>
          <p:cNvPr id="190" name="Google Shape;190;p26"/>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14</a:t>
            </a:r>
            <a:endParaRPr sz="3000">
              <a:solidFill>
                <a:srgbClr val="21212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7"/>
          <p:cNvSpPr txBox="1"/>
          <p:nvPr>
            <p:ph idx="1" type="body"/>
          </p:nvPr>
        </p:nvSpPr>
        <p:spPr>
          <a:xfrm>
            <a:off x="326725" y="1342450"/>
            <a:ext cx="7688700" cy="9405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b="1" lang="tr" sz="2000">
                <a:solidFill>
                  <a:schemeClr val="dk2"/>
                </a:solidFill>
                <a:highlight>
                  <a:schemeClr val="lt1"/>
                </a:highlight>
                <a:latin typeface="Trebuchet MS"/>
                <a:ea typeface="Trebuchet MS"/>
                <a:cs typeface="Trebuchet MS"/>
                <a:sym typeface="Trebuchet MS"/>
              </a:rPr>
              <a:t>Recurrent Neural Networks</a:t>
            </a:r>
            <a:r>
              <a:rPr b="1" lang="tr" sz="1500">
                <a:solidFill>
                  <a:srgbClr val="000000"/>
                </a:solidFill>
                <a:latin typeface="Arial"/>
                <a:ea typeface="Arial"/>
                <a:cs typeface="Arial"/>
                <a:sym typeface="Arial"/>
              </a:rPr>
              <a:t> (RNN)</a:t>
            </a:r>
            <a:r>
              <a:rPr lang="tr" sz="1500">
                <a:solidFill>
                  <a:srgbClr val="000000"/>
                </a:solidFill>
                <a:latin typeface="Arial"/>
                <a:ea typeface="Arial"/>
                <a:cs typeface="Arial"/>
                <a:sym typeface="Arial"/>
              </a:rPr>
              <a:t>: Zaman serisi verileri ve sıralı veriler için uygundur. Doğal dil işleme gibi alanlarda kullanılır, ancak LSTM (Uzun Kısa Süreli Bellek) ve GRU (Kapı Kontrollü Birimi) gibi gelişmiş varyantlarıyla daha da yaygın hale gelmiştir.</a:t>
            </a:r>
            <a:endParaRPr sz="1700"/>
          </a:p>
        </p:txBody>
      </p:sp>
      <p:pic>
        <p:nvPicPr>
          <p:cNvPr id="196" name="Google Shape;196;p27"/>
          <p:cNvPicPr preferRelativeResize="0"/>
          <p:nvPr/>
        </p:nvPicPr>
        <p:blipFill>
          <a:blip r:embed="rId3">
            <a:alphaModFix/>
          </a:blip>
          <a:stretch>
            <a:fillRect/>
          </a:stretch>
        </p:blipFill>
        <p:spPr>
          <a:xfrm>
            <a:off x="2223600" y="2446850"/>
            <a:ext cx="4516325" cy="2555750"/>
          </a:xfrm>
          <a:prstGeom prst="rect">
            <a:avLst/>
          </a:prstGeom>
          <a:noFill/>
          <a:ln>
            <a:noFill/>
          </a:ln>
        </p:spPr>
      </p:pic>
      <p:sp>
        <p:nvSpPr>
          <p:cNvPr id="197" name="Google Shape;197;p27"/>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15</a:t>
            </a:r>
            <a:endParaRPr sz="3000">
              <a:solidFill>
                <a:srgbClr val="21212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idx="1" type="body"/>
          </p:nvPr>
        </p:nvSpPr>
        <p:spPr>
          <a:xfrm>
            <a:off x="602875" y="1319425"/>
            <a:ext cx="2862900" cy="36447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b="1" lang="tr" sz="2200">
                <a:solidFill>
                  <a:srgbClr val="000000"/>
                </a:solidFill>
                <a:latin typeface="Arial"/>
                <a:ea typeface="Arial"/>
                <a:cs typeface="Arial"/>
                <a:sym typeface="Arial"/>
              </a:rPr>
              <a:t>Transformers</a:t>
            </a:r>
            <a:r>
              <a:rPr lang="tr" sz="2200">
                <a:solidFill>
                  <a:srgbClr val="000000"/>
                </a:solidFill>
                <a:latin typeface="Arial"/>
                <a:ea typeface="Arial"/>
                <a:cs typeface="Arial"/>
                <a:sym typeface="Arial"/>
              </a:rPr>
              <a:t>: Doğal dil işleme alanında devrim yaratan bir mimaridir. BERT ve GPT gibi modeller, bağlamı daha iyi anlamak için dikkat mekanizmalarını kullanır.</a:t>
            </a:r>
            <a:endParaRPr sz="2400"/>
          </a:p>
        </p:txBody>
      </p:sp>
      <p:pic>
        <p:nvPicPr>
          <p:cNvPr id="203" name="Google Shape;203;p28"/>
          <p:cNvPicPr preferRelativeResize="0"/>
          <p:nvPr/>
        </p:nvPicPr>
        <p:blipFill>
          <a:blip r:embed="rId3">
            <a:alphaModFix/>
          </a:blip>
          <a:stretch>
            <a:fillRect/>
          </a:stretch>
        </p:blipFill>
        <p:spPr>
          <a:xfrm>
            <a:off x="3293225" y="536775"/>
            <a:ext cx="5672800" cy="4477750"/>
          </a:xfrm>
          <a:prstGeom prst="rect">
            <a:avLst/>
          </a:prstGeom>
          <a:noFill/>
          <a:ln>
            <a:noFill/>
          </a:ln>
        </p:spPr>
      </p:pic>
      <p:sp>
        <p:nvSpPr>
          <p:cNvPr id="204" name="Google Shape;204;p28"/>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16</a:t>
            </a:r>
            <a:endParaRPr sz="3000">
              <a:solidFill>
                <a:srgbClr val="21212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9"/>
          <p:cNvSpPr txBox="1"/>
          <p:nvPr>
            <p:ph idx="1" type="body"/>
          </p:nvPr>
        </p:nvSpPr>
        <p:spPr>
          <a:xfrm>
            <a:off x="499325" y="1342450"/>
            <a:ext cx="7688700" cy="10440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b="1" lang="tr" sz="1800">
                <a:solidFill>
                  <a:srgbClr val="000000"/>
                </a:solidFill>
                <a:latin typeface="Arial"/>
                <a:ea typeface="Arial"/>
                <a:cs typeface="Arial"/>
                <a:sym typeface="Arial"/>
              </a:rPr>
              <a:t>Otomatik Kodlayıcılar (Autoencoders)</a:t>
            </a:r>
            <a:r>
              <a:rPr lang="tr" sz="1800">
                <a:solidFill>
                  <a:srgbClr val="000000"/>
                </a:solidFill>
                <a:latin typeface="Arial"/>
                <a:ea typeface="Arial"/>
                <a:cs typeface="Arial"/>
                <a:sym typeface="Arial"/>
              </a:rPr>
              <a:t>: Veri sıkıştırma ve özellik çıkarımı için kullanılır. Anomalileri tespit etmek veya veri gürültüsünü azaltmak için de etkili olabilir.</a:t>
            </a:r>
            <a:endParaRPr sz="2000"/>
          </a:p>
        </p:txBody>
      </p:sp>
      <p:pic>
        <p:nvPicPr>
          <p:cNvPr id="210" name="Google Shape;210;p29"/>
          <p:cNvPicPr preferRelativeResize="0"/>
          <p:nvPr/>
        </p:nvPicPr>
        <p:blipFill>
          <a:blip r:embed="rId3">
            <a:alphaModFix/>
          </a:blip>
          <a:stretch>
            <a:fillRect/>
          </a:stretch>
        </p:blipFill>
        <p:spPr>
          <a:xfrm>
            <a:off x="2344319" y="2386450"/>
            <a:ext cx="4540281" cy="2489575"/>
          </a:xfrm>
          <a:prstGeom prst="rect">
            <a:avLst/>
          </a:prstGeom>
          <a:noFill/>
          <a:ln>
            <a:noFill/>
          </a:ln>
        </p:spPr>
      </p:pic>
      <p:sp>
        <p:nvSpPr>
          <p:cNvPr id="211" name="Google Shape;211;p29"/>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17</a:t>
            </a:r>
            <a:endParaRPr sz="3000">
              <a:solidFill>
                <a:srgbClr val="21212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0"/>
          <p:cNvSpPr txBox="1"/>
          <p:nvPr>
            <p:ph idx="1" type="body"/>
          </p:nvPr>
        </p:nvSpPr>
        <p:spPr>
          <a:xfrm>
            <a:off x="637375" y="1434500"/>
            <a:ext cx="3449700" cy="33108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b="1" lang="tr" sz="2300">
                <a:solidFill>
                  <a:srgbClr val="000000"/>
                </a:solidFill>
                <a:latin typeface="Arial"/>
                <a:ea typeface="Arial"/>
                <a:cs typeface="Arial"/>
                <a:sym typeface="Arial"/>
              </a:rPr>
              <a:t>Generative Adversarial Network(GAN)</a:t>
            </a:r>
            <a:r>
              <a:rPr lang="tr" sz="2300">
                <a:solidFill>
                  <a:srgbClr val="000000"/>
                </a:solidFill>
                <a:latin typeface="Arial"/>
                <a:ea typeface="Arial"/>
                <a:cs typeface="Arial"/>
                <a:sym typeface="Arial"/>
              </a:rPr>
              <a:t>: Gerçekçi veri üretimi için kullanılan bir yapıdır. Görüntü, ses ve metin gibi çeşitli veri türlerinde yeni örnekler oluşturabilir.</a:t>
            </a:r>
            <a:endParaRPr sz="2500"/>
          </a:p>
        </p:txBody>
      </p:sp>
      <p:pic>
        <p:nvPicPr>
          <p:cNvPr id="217" name="Google Shape;217;p30"/>
          <p:cNvPicPr preferRelativeResize="0"/>
          <p:nvPr/>
        </p:nvPicPr>
        <p:blipFill>
          <a:blip r:embed="rId3">
            <a:alphaModFix/>
          </a:blip>
          <a:stretch>
            <a:fillRect/>
          </a:stretch>
        </p:blipFill>
        <p:spPr>
          <a:xfrm>
            <a:off x="4812625" y="812875"/>
            <a:ext cx="3934775" cy="3431125"/>
          </a:xfrm>
          <a:prstGeom prst="rect">
            <a:avLst/>
          </a:prstGeom>
          <a:noFill/>
          <a:ln>
            <a:noFill/>
          </a:ln>
        </p:spPr>
      </p:pic>
      <p:sp>
        <p:nvSpPr>
          <p:cNvPr id="218" name="Google Shape;218;p30"/>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18</a:t>
            </a:r>
            <a:endParaRPr sz="3000">
              <a:solidFill>
                <a:srgbClr val="21212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ph idx="1" type="body"/>
          </p:nvPr>
        </p:nvSpPr>
        <p:spPr>
          <a:xfrm>
            <a:off x="545350" y="1411550"/>
            <a:ext cx="3829500" cy="33108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b="1" lang="tr" sz="2200">
                <a:solidFill>
                  <a:srgbClr val="000000"/>
                </a:solidFill>
                <a:latin typeface="Arial"/>
                <a:ea typeface="Arial"/>
                <a:cs typeface="Arial"/>
                <a:sym typeface="Arial"/>
              </a:rPr>
              <a:t>Dönüşümlü Sinir Ağları (Capsule Networks)</a:t>
            </a:r>
            <a:r>
              <a:rPr lang="tr" sz="2200">
                <a:solidFill>
                  <a:srgbClr val="000000"/>
                </a:solidFill>
                <a:latin typeface="Arial"/>
                <a:ea typeface="Arial"/>
                <a:cs typeface="Arial"/>
                <a:sym typeface="Arial"/>
              </a:rPr>
              <a:t>: Görüntü verilerinde nesne hiyerarşisini anlamak için geliştirilmiş bir yapı. Özellikle görüntü tanıma görevlerinde bazı avantajlar sunabilir.</a:t>
            </a:r>
            <a:endParaRPr sz="2400"/>
          </a:p>
        </p:txBody>
      </p:sp>
      <p:pic>
        <p:nvPicPr>
          <p:cNvPr id="224" name="Google Shape;224;p31"/>
          <p:cNvPicPr preferRelativeResize="0"/>
          <p:nvPr/>
        </p:nvPicPr>
        <p:blipFill>
          <a:blip r:embed="rId3">
            <a:alphaModFix/>
          </a:blip>
          <a:stretch>
            <a:fillRect/>
          </a:stretch>
        </p:blipFill>
        <p:spPr>
          <a:xfrm>
            <a:off x="4996225" y="1224875"/>
            <a:ext cx="3734350" cy="3497475"/>
          </a:xfrm>
          <a:prstGeom prst="rect">
            <a:avLst/>
          </a:prstGeom>
          <a:noFill/>
          <a:ln>
            <a:noFill/>
          </a:ln>
        </p:spPr>
      </p:pic>
      <p:sp>
        <p:nvSpPr>
          <p:cNvPr id="225" name="Google Shape;225;p31"/>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19</a:t>
            </a:r>
            <a:endParaRPr sz="3000">
              <a:solidFill>
                <a:srgbClr val="21212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type="ctrTitle"/>
          </p:nvPr>
        </p:nvSpPr>
        <p:spPr>
          <a:xfrm>
            <a:off x="729450" y="1322450"/>
            <a:ext cx="7688100" cy="37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tr" sz="2000">
                <a:solidFill>
                  <a:srgbClr val="212121"/>
                </a:solidFill>
                <a:latin typeface="Arial"/>
                <a:ea typeface="Arial"/>
                <a:cs typeface="Arial"/>
                <a:sym typeface="Arial"/>
              </a:rPr>
              <a:t> 1. Recurrent Neural Network (RNN) Nedir ?</a:t>
            </a:r>
            <a:endParaRPr b="0" sz="2000">
              <a:solidFill>
                <a:srgbClr val="212121"/>
              </a:solidFill>
              <a:latin typeface="Arial"/>
              <a:ea typeface="Arial"/>
              <a:cs typeface="Arial"/>
              <a:sym typeface="Arial"/>
            </a:endParaRPr>
          </a:p>
          <a:p>
            <a:pPr indent="0" lvl="0" marL="0" rtl="0" algn="l">
              <a:spcBef>
                <a:spcPts val="0"/>
              </a:spcBef>
              <a:spcAft>
                <a:spcPts val="0"/>
              </a:spcAft>
              <a:buNone/>
            </a:pPr>
            <a:r>
              <a:rPr b="0" lang="tr" sz="2000">
                <a:solidFill>
                  <a:srgbClr val="212121"/>
                </a:solidFill>
                <a:latin typeface="Arial"/>
                <a:ea typeface="Arial"/>
                <a:cs typeface="Arial"/>
                <a:sym typeface="Arial"/>
              </a:rPr>
              <a:t> 2. Normal Sinir Ağından Farkı Ne?</a:t>
            </a:r>
            <a:endParaRPr b="0" sz="2000">
              <a:solidFill>
                <a:srgbClr val="212121"/>
              </a:solidFill>
              <a:latin typeface="Arial"/>
              <a:ea typeface="Arial"/>
              <a:cs typeface="Arial"/>
              <a:sym typeface="Arial"/>
            </a:endParaRPr>
          </a:p>
          <a:p>
            <a:pPr indent="0" lvl="0" marL="0" rtl="0" algn="l">
              <a:spcBef>
                <a:spcPts val="0"/>
              </a:spcBef>
              <a:spcAft>
                <a:spcPts val="0"/>
              </a:spcAft>
              <a:buNone/>
            </a:pPr>
            <a:r>
              <a:rPr b="0" lang="tr" sz="2000">
                <a:solidFill>
                  <a:srgbClr val="212121"/>
                </a:solidFill>
                <a:latin typeface="Arial"/>
                <a:ea typeface="Arial"/>
                <a:cs typeface="Arial"/>
                <a:sym typeface="Arial"/>
              </a:rPr>
              <a:t> 3. Yapay Zeka vs. Sinir Ağları</a:t>
            </a:r>
            <a:endParaRPr b="0" sz="2000">
              <a:solidFill>
                <a:srgbClr val="212121"/>
              </a:solidFill>
              <a:latin typeface="Arial"/>
              <a:ea typeface="Arial"/>
              <a:cs typeface="Arial"/>
              <a:sym typeface="Arial"/>
            </a:endParaRPr>
          </a:p>
          <a:p>
            <a:pPr indent="0" lvl="0" marL="0" rtl="0" algn="l">
              <a:spcBef>
                <a:spcPts val="0"/>
              </a:spcBef>
              <a:spcAft>
                <a:spcPts val="0"/>
              </a:spcAft>
              <a:buNone/>
            </a:pPr>
            <a:r>
              <a:rPr b="0" lang="tr" sz="2000">
                <a:solidFill>
                  <a:srgbClr val="212121"/>
                </a:solidFill>
                <a:latin typeface="Arial"/>
                <a:ea typeface="Arial"/>
                <a:cs typeface="Arial"/>
                <a:sym typeface="Arial"/>
              </a:rPr>
              <a:t> 4. Popüler Nöral Ağlar</a:t>
            </a:r>
            <a:endParaRPr b="0" sz="2000">
              <a:solidFill>
                <a:srgbClr val="212121"/>
              </a:solidFill>
              <a:latin typeface="Arial"/>
              <a:ea typeface="Arial"/>
              <a:cs typeface="Arial"/>
              <a:sym typeface="Arial"/>
            </a:endParaRPr>
          </a:p>
          <a:p>
            <a:pPr indent="0" lvl="0" marL="0" rtl="0" algn="l">
              <a:spcBef>
                <a:spcPts val="0"/>
              </a:spcBef>
              <a:spcAft>
                <a:spcPts val="0"/>
              </a:spcAft>
              <a:buNone/>
            </a:pPr>
            <a:r>
              <a:rPr b="0" lang="tr" sz="2000">
                <a:solidFill>
                  <a:srgbClr val="212121"/>
                </a:solidFill>
                <a:latin typeface="Arial"/>
                <a:ea typeface="Arial"/>
                <a:cs typeface="Arial"/>
                <a:sym typeface="Arial"/>
              </a:rPr>
              <a:t> 5. </a:t>
            </a:r>
            <a:r>
              <a:rPr b="0" lang="tr" sz="2000">
                <a:solidFill>
                  <a:srgbClr val="212121"/>
                </a:solidFill>
                <a:highlight>
                  <a:srgbClr val="E8E8E8"/>
                </a:highlight>
                <a:latin typeface="Arial"/>
                <a:ea typeface="Arial"/>
                <a:cs typeface="Arial"/>
                <a:sym typeface="Arial"/>
              </a:rPr>
              <a:t>Feedforward Neural Network</a:t>
            </a:r>
            <a:endParaRPr b="0" sz="2000">
              <a:solidFill>
                <a:srgbClr val="212121"/>
              </a:solidFill>
              <a:highlight>
                <a:srgbClr val="E8E8E8"/>
              </a:highlight>
              <a:latin typeface="Arial"/>
              <a:ea typeface="Arial"/>
              <a:cs typeface="Arial"/>
              <a:sym typeface="Arial"/>
            </a:endParaRPr>
          </a:p>
          <a:p>
            <a:pPr indent="0" lvl="0" marL="0" rtl="0" algn="l">
              <a:spcBef>
                <a:spcPts val="0"/>
              </a:spcBef>
              <a:spcAft>
                <a:spcPts val="0"/>
              </a:spcAft>
              <a:buNone/>
            </a:pPr>
            <a:r>
              <a:rPr b="0" lang="tr" sz="2000">
                <a:solidFill>
                  <a:srgbClr val="212121"/>
                </a:solidFill>
                <a:latin typeface="Arial"/>
                <a:ea typeface="Arial"/>
                <a:cs typeface="Arial"/>
                <a:sym typeface="Arial"/>
              </a:rPr>
              <a:t> </a:t>
            </a:r>
            <a:r>
              <a:rPr b="0" lang="tr" sz="2000">
                <a:solidFill>
                  <a:srgbClr val="212121"/>
                </a:solidFill>
                <a:latin typeface="Arial"/>
                <a:ea typeface="Arial"/>
                <a:cs typeface="Arial"/>
                <a:sym typeface="Arial"/>
              </a:rPr>
              <a:t>6. Neden RNN?</a:t>
            </a:r>
            <a:endParaRPr b="0" sz="2000">
              <a:solidFill>
                <a:srgbClr val="212121"/>
              </a:solidFill>
              <a:latin typeface="Arial"/>
              <a:ea typeface="Arial"/>
              <a:cs typeface="Arial"/>
              <a:sym typeface="Arial"/>
            </a:endParaRPr>
          </a:p>
          <a:p>
            <a:pPr indent="0" lvl="0" marL="0" rtl="0" algn="l">
              <a:spcBef>
                <a:spcPts val="0"/>
              </a:spcBef>
              <a:spcAft>
                <a:spcPts val="0"/>
              </a:spcAft>
              <a:buNone/>
            </a:pPr>
            <a:r>
              <a:rPr b="0" lang="tr" sz="2000">
                <a:solidFill>
                  <a:srgbClr val="212121"/>
                </a:solidFill>
                <a:latin typeface="Arial"/>
                <a:ea typeface="Arial"/>
                <a:cs typeface="Arial"/>
                <a:sym typeface="Arial"/>
              </a:rPr>
              <a:t> 7. Uygulama Alanları</a:t>
            </a:r>
            <a:endParaRPr b="0" sz="2000">
              <a:solidFill>
                <a:srgbClr val="212121"/>
              </a:solidFill>
              <a:latin typeface="Arial"/>
              <a:ea typeface="Arial"/>
              <a:cs typeface="Arial"/>
              <a:sym typeface="Arial"/>
            </a:endParaRPr>
          </a:p>
          <a:p>
            <a:pPr indent="0" lvl="0" marL="0" rtl="0" algn="l">
              <a:spcBef>
                <a:spcPts val="0"/>
              </a:spcBef>
              <a:spcAft>
                <a:spcPts val="0"/>
              </a:spcAft>
              <a:buNone/>
            </a:pPr>
            <a:r>
              <a:rPr b="0" lang="tr" sz="2000">
                <a:solidFill>
                  <a:srgbClr val="212121"/>
                </a:solidFill>
                <a:latin typeface="Arial"/>
                <a:ea typeface="Arial"/>
                <a:cs typeface="Arial"/>
                <a:sym typeface="Arial"/>
              </a:rPr>
              <a:t> 8. RNN Nasıl Çalışır?</a:t>
            </a:r>
            <a:endParaRPr b="0" sz="2000">
              <a:solidFill>
                <a:srgbClr val="212121"/>
              </a:solidFill>
              <a:latin typeface="Arial"/>
              <a:ea typeface="Arial"/>
              <a:cs typeface="Arial"/>
              <a:sym typeface="Arial"/>
            </a:endParaRPr>
          </a:p>
          <a:p>
            <a:pPr indent="0" lvl="0" marL="0" rtl="0" algn="l">
              <a:spcBef>
                <a:spcPts val="0"/>
              </a:spcBef>
              <a:spcAft>
                <a:spcPts val="0"/>
              </a:spcAft>
              <a:buNone/>
            </a:pPr>
            <a:r>
              <a:rPr b="0" lang="tr" sz="2000">
                <a:solidFill>
                  <a:srgbClr val="212121"/>
                </a:solidFill>
                <a:latin typeface="Arial"/>
                <a:ea typeface="Arial"/>
                <a:cs typeface="Arial"/>
                <a:sym typeface="Arial"/>
              </a:rPr>
              <a:t> 9. RNN Türleri</a:t>
            </a:r>
            <a:endParaRPr b="0" sz="2000">
              <a:solidFill>
                <a:srgbClr val="212121"/>
              </a:solidFill>
              <a:latin typeface="Arial"/>
              <a:ea typeface="Arial"/>
              <a:cs typeface="Arial"/>
              <a:sym typeface="Arial"/>
            </a:endParaRPr>
          </a:p>
          <a:p>
            <a:pPr indent="0" lvl="0" marL="0" rtl="0" algn="l">
              <a:spcBef>
                <a:spcPts val="0"/>
              </a:spcBef>
              <a:spcAft>
                <a:spcPts val="0"/>
              </a:spcAft>
              <a:buNone/>
            </a:pPr>
            <a:r>
              <a:rPr b="0" lang="tr" sz="2000">
                <a:latin typeface="Arial"/>
                <a:ea typeface="Arial"/>
                <a:cs typeface="Arial"/>
                <a:sym typeface="Arial"/>
              </a:rPr>
              <a:t>10. Vanishing Gradient Problem</a:t>
            </a:r>
            <a:endParaRPr b="0" sz="2000">
              <a:latin typeface="Arial"/>
              <a:ea typeface="Arial"/>
              <a:cs typeface="Arial"/>
              <a:sym typeface="Arial"/>
            </a:endParaRPr>
          </a:p>
          <a:p>
            <a:pPr indent="0" lvl="0" marL="0" rtl="0" algn="l">
              <a:spcBef>
                <a:spcPts val="0"/>
              </a:spcBef>
              <a:spcAft>
                <a:spcPts val="0"/>
              </a:spcAft>
              <a:buNone/>
            </a:pPr>
            <a:r>
              <a:rPr b="0" lang="tr" sz="2000">
                <a:latin typeface="Arial"/>
                <a:ea typeface="Arial"/>
                <a:cs typeface="Arial"/>
                <a:sym typeface="Arial"/>
              </a:rPr>
              <a:t>11. Exploding Gradient Problem</a:t>
            </a:r>
            <a:endParaRPr b="0" sz="2000">
              <a:latin typeface="Arial"/>
              <a:ea typeface="Arial"/>
              <a:cs typeface="Arial"/>
              <a:sym typeface="Arial"/>
            </a:endParaRPr>
          </a:p>
          <a:p>
            <a:pPr indent="0" lvl="0" marL="0" rtl="0" algn="l">
              <a:spcBef>
                <a:spcPts val="0"/>
              </a:spcBef>
              <a:spcAft>
                <a:spcPts val="0"/>
              </a:spcAft>
              <a:buNone/>
            </a:pPr>
            <a:r>
              <a:rPr b="0" lang="tr" sz="2000">
                <a:latin typeface="Arial"/>
                <a:ea typeface="Arial"/>
                <a:cs typeface="Arial"/>
                <a:sym typeface="Arial"/>
              </a:rPr>
              <a:t>12. LSTM</a:t>
            </a:r>
            <a:endParaRPr b="0" sz="2000">
              <a:latin typeface="Arial"/>
              <a:ea typeface="Arial"/>
              <a:cs typeface="Arial"/>
              <a:sym typeface="Arial"/>
            </a:endParaRPr>
          </a:p>
          <a:p>
            <a:pPr indent="0" lvl="0" marL="0" rtl="0" algn="l">
              <a:spcBef>
                <a:spcPts val="0"/>
              </a:spcBef>
              <a:spcAft>
                <a:spcPts val="0"/>
              </a:spcAft>
              <a:buNone/>
            </a:pPr>
            <a:r>
              <a:t/>
            </a:r>
            <a:endParaRPr b="0" sz="2000">
              <a:solidFill>
                <a:srgbClr val="212121"/>
              </a:solidFill>
              <a:latin typeface="Arial"/>
              <a:ea typeface="Arial"/>
              <a:cs typeface="Arial"/>
              <a:sym typeface="Arial"/>
            </a:endParaRPr>
          </a:p>
          <a:p>
            <a:pPr indent="0" lvl="0" marL="0" rtl="0" algn="l">
              <a:spcBef>
                <a:spcPts val="0"/>
              </a:spcBef>
              <a:spcAft>
                <a:spcPts val="0"/>
              </a:spcAft>
              <a:buNone/>
            </a:pPr>
            <a:r>
              <a:t/>
            </a:r>
            <a:endParaRPr b="0" sz="2000">
              <a:solidFill>
                <a:srgbClr val="212121"/>
              </a:solidFill>
              <a:highlight>
                <a:srgbClr val="E8E8E8"/>
              </a:highlight>
              <a:latin typeface="Arial"/>
              <a:ea typeface="Arial"/>
              <a:cs typeface="Arial"/>
              <a:sym typeface="Arial"/>
            </a:endParaRPr>
          </a:p>
        </p:txBody>
      </p:sp>
      <p:sp>
        <p:nvSpPr>
          <p:cNvPr id="97" name="Google Shape;97;p14"/>
          <p:cNvSpPr txBox="1"/>
          <p:nvPr/>
        </p:nvSpPr>
        <p:spPr>
          <a:xfrm>
            <a:off x="709700" y="585325"/>
            <a:ext cx="1777800" cy="5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İÇERİK:</a:t>
            </a:r>
            <a:endParaRPr sz="3000">
              <a:solidFill>
                <a:srgbClr val="212121"/>
              </a:solidFill>
            </a:endParaRPr>
          </a:p>
        </p:txBody>
      </p:sp>
      <p:sp>
        <p:nvSpPr>
          <p:cNvPr id="98" name="Google Shape;98;p14"/>
          <p:cNvSpPr txBox="1"/>
          <p:nvPr/>
        </p:nvSpPr>
        <p:spPr>
          <a:xfrm>
            <a:off x="8545675" y="4448450"/>
            <a:ext cx="5340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2</a:t>
            </a:r>
            <a:endParaRPr sz="3000">
              <a:solidFill>
                <a:srgbClr val="21212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2"/>
          <p:cNvSpPr txBox="1"/>
          <p:nvPr>
            <p:ph type="title"/>
          </p:nvPr>
        </p:nvSpPr>
        <p:spPr>
          <a:xfrm>
            <a:off x="727650" y="1250825"/>
            <a:ext cx="7688700" cy="535200"/>
          </a:xfrm>
          <a:prstGeom prst="rect">
            <a:avLst/>
          </a:prstGeom>
        </p:spPr>
        <p:txBody>
          <a:bodyPr anchorCtr="0" anchor="t" bIns="91425" lIns="91425" spcFirstLastPara="1" rIns="91425" wrap="square" tIns="91425">
            <a:noAutofit/>
          </a:bodyPr>
          <a:lstStyle/>
          <a:p>
            <a:pPr indent="0" lvl="0" marL="0" rtl="0" algn="l">
              <a:lnSpc>
                <a:spcPct val="115384"/>
              </a:lnSpc>
              <a:spcBef>
                <a:spcPts val="0"/>
              </a:spcBef>
              <a:spcAft>
                <a:spcPts val="0"/>
              </a:spcAft>
              <a:buNone/>
            </a:pPr>
            <a:r>
              <a:rPr lang="tr" sz="2300">
                <a:highlight>
                  <a:schemeClr val="lt1"/>
                </a:highlight>
                <a:latin typeface="Trebuchet MS"/>
                <a:ea typeface="Trebuchet MS"/>
                <a:cs typeface="Trebuchet MS"/>
                <a:sym typeface="Trebuchet MS"/>
              </a:rPr>
              <a:t>Feedforward Neural Network</a:t>
            </a:r>
            <a:endParaRPr sz="2300">
              <a:highlight>
                <a:srgbClr val="FFFFFF"/>
              </a:highlight>
              <a:latin typeface="Trebuchet MS"/>
              <a:ea typeface="Trebuchet MS"/>
              <a:cs typeface="Trebuchet MS"/>
              <a:sym typeface="Trebuchet MS"/>
            </a:endParaRPr>
          </a:p>
          <a:p>
            <a:pPr indent="0" lvl="0" marL="0" rtl="0" algn="l">
              <a:lnSpc>
                <a:spcPct val="115384"/>
              </a:lnSpc>
              <a:spcBef>
                <a:spcPts val="800"/>
              </a:spcBef>
              <a:spcAft>
                <a:spcPts val="0"/>
              </a:spcAft>
              <a:buNone/>
            </a:pPr>
            <a:r>
              <a:rPr lang="tr" sz="2300">
                <a:highlight>
                  <a:srgbClr val="FFFFFF"/>
                </a:highlight>
                <a:latin typeface="Trebuchet MS"/>
                <a:ea typeface="Trebuchet MS"/>
                <a:cs typeface="Trebuchet MS"/>
                <a:sym typeface="Trebuchet MS"/>
              </a:rPr>
              <a:t>(</a:t>
            </a:r>
            <a:r>
              <a:rPr lang="tr" sz="2300">
                <a:highlight>
                  <a:schemeClr val="lt1"/>
                </a:highlight>
                <a:latin typeface="Trebuchet MS"/>
                <a:ea typeface="Trebuchet MS"/>
                <a:cs typeface="Trebuchet MS"/>
                <a:sym typeface="Trebuchet MS"/>
              </a:rPr>
              <a:t>İleri Beslemeli Sinir Ağları</a:t>
            </a:r>
            <a:r>
              <a:rPr lang="tr" sz="2300">
                <a:highlight>
                  <a:srgbClr val="FFFFFF"/>
                </a:highlight>
                <a:latin typeface="Trebuchet MS"/>
                <a:ea typeface="Trebuchet MS"/>
                <a:cs typeface="Trebuchet MS"/>
                <a:sym typeface="Trebuchet MS"/>
              </a:rPr>
              <a:t>) Nedir?</a:t>
            </a:r>
            <a:endParaRPr sz="2300">
              <a:highlight>
                <a:srgbClr val="FFFFFF"/>
              </a:highlight>
              <a:latin typeface="Trebuchet MS"/>
              <a:ea typeface="Trebuchet MS"/>
              <a:cs typeface="Trebuchet MS"/>
              <a:sym typeface="Trebuchet MS"/>
            </a:endParaRPr>
          </a:p>
          <a:p>
            <a:pPr indent="0" lvl="0" marL="0" rtl="0" algn="l">
              <a:spcBef>
                <a:spcPts val="800"/>
              </a:spcBef>
              <a:spcAft>
                <a:spcPts val="0"/>
              </a:spcAft>
              <a:buNone/>
            </a:pPr>
            <a:r>
              <a:t/>
            </a:r>
            <a:endParaRPr b="0" sz="2300">
              <a:solidFill>
                <a:srgbClr val="000000"/>
              </a:solidFill>
              <a:latin typeface="Arial"/>
              <a:ea typeface="Arial"/>
              <a:cs typeface="Arial"/>
              <a:sym typeface="Arial"/>
            </a:endParaRPr>
          </a:p>
          <a:p>
            <a:pPr indent="0" lvl="0" marL="0" rtl="0" algn="l">
              <a:spcBef>
                <a:spcPts val="0"/>
              </a:spcBef>
              <a:spcAft>
                <a:spcPts val="0"/>
              </a:spcAft>
              <a:buNone/>
            </a:pPr>
            <a:r>
              <a:t/>
            </a:r>
            <a:endParaRPr sz="2300"/>
          </a:p>
        </p:txBody>
      </p:sp>
      <p:sp>
        <p:nvSpPr>
          <p:cNvPr id="231" name="Google Shape;231;p32"/>
          <p:cNvSpPr txBox="1"/>
          <p:nvPr>
            <p:ph idx="1" type="body"/>
          </p:nvPr>
        </p:nvSpPr>
        <p:spPr>
          <a:xfrm>
            <a:off x="727650" y="2226000"/>
            <a:ext cx="76887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tr" sz="2000">
                <a:solidFill>
                  <a:srgbClr val="212121"/>
                </a:solidFill>
                <a:highlight>
                  <a:srgbClr val="FFFFFF"/>
                </a:highlight>
                <a:latin typeface="Arial"/>
                <a:ea typeface="Arial"/>
                <a:cs typeface="Arial"/>
                <a:sym typeface="Arial"/>
              </a:rPr>
              <a:t>Feedforward neural network, düğümlerin döngüler oluşturmadığı </a:t>
            </a:r>
            <a:r>
              <a:rPr lang="tr" sz="2000">
                <a:solidFill>
                  <a:srgbClr val="212121"/>
                </a:solidFill>
                <a:highlight>
                  <a:srgbClr val="FFFFFF"/>
                </a:highlight>
                <a:latin typeface="Arial"/>
                <a:ea typeface="Arial"/>
                <a:cs typeface="Arial"/>
                <a:sym typeface="Arial"/>
              </a:rPr>
              <a:t>yapay sinir ağlardır . Bu tür sinir ağları, tüm bilgilerin yalnızca ileri iletildiği için çok katmanlı sinir ağı olarak da bilinir.</a:t>
            </a:r>
            <a:endParaRPr sz="2000">
              <a:solidFill>
                <a:schemeClr val="accent5"/>
              </a:solidFill>
              <a:highlight>
                <a:srgbClr val="FFFFFF"/>
              </a:highlight>
              <a:latin typeface="Arial"/>
              <a:ea typeface="Arial"/>
              <a:cs typeface="Arial"/>
              <a:sym typeface="Arial"/>
            </a:endParaRPr>
          </a:p>
          <a:p>
            <a:pPr indent="0" lvl="0" marL="0" rtl="0" algn="just">
              <a:spcBef>
                <a:spcPts val="2400"/>
              </a:spcBef>
              <a:spcAft>
                <a:spcPts val="0"/>
              </a:spcAft>
              <a:buNone/>
            </a:pPr>
            <a:r>
              <a:rPr lang="tr" sz="2000">
                <a:solidFill>
                  <a:srgbClr val="212121"/>
                </a:solidFill>
                <a:highlight>
                  <a:srgbClr val="FFFFFF"/>
                </a:highlight>
                <a:latin typeface="Arial"/>
                <a:ea typeface="Arial"/>
                <a:cs typeface="Arial"/>
                <a:sym typeface="Arial"/>
              </a:rPr>
              <a:t>Veri akışı sırasında, giriş düğümleri gizli katmanlardan geçen verileri alır ve çıkış düğümlerinden çıkar. Ağda, çıkış düğümünden bilgi göndererek kullanılabilecek hiçbir bağlantı yoktur.</a:t>
            </a:r>
            <a:endParaRPr sz="2000">
              <a:solidFill>
                <a:srgbClr val="212121"/>
              </a:solidFill>
              <a:highlight>
                <a:srgbClr val="FFFFFF"/>
              </a:highlight>
              <a:latin typeface="Arial"/>
              <a:ea typeface="Arial"/>
              <a:cs typeface="Arial"/>
              <a:sym typeface="Arial"/>
            </a:endParaRPr>
          </a:p>
          <a:p>
            <a:pPr indent="0" lvl="0" marL="0" rtl="0" algn="just">
              <a:spcBef>
                <a:spcPts val="2400"/>
              </a:spcBef>
              <a:spcAft>
                <a:spcPts val="1200"/>
              </a:spcAft>
              <a:buNone/>
            </a:pPr>
            <a:r>
              <a:t/>
            </a:r>
            <a:endParaRPr sz="1400"/>
          </a:p>
        </p:txBody>
      </p:sp>
      <p:sp>
        <p:nvSpPr>
          <p:cNvPr id="232" name="Google Shape;232;p32"/>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20</a:t>
            </a:r>
            <a:endParaRPr sz="3000">
              <a:solidFill>
                <a:srgbClr val="21212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txBox="1"/>
          <p:nvPr>
            <p:ph type="title"/>
          </p:nvPr>
        </p:nvSpPr>
        <p:spPr>
          <a:xfrm>
            <a:off x="729450" y="1318650"/>
            <a:ext cx="3516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Feedforward neural network nasıl çalışır ?</a:t>
            </a:r>
            <a:endParaRPr/>
          </a:p>
        </p:txBody>
      </p:sp>
      <p:sp>
        <p:nvSpPr>
          <p:cNvPr id="238" name="Google Shape;238;p33"/>
          <p:cNvSpPr txBox="1"/>
          <p:nvPr>
            <p:ph idx="1" type="body"/>
          </p:nvPr>
        </p:nvSpPr>
        <p:spPr>
          <a:xfrm>
            <a:off x="672925" y="2259725"/>
            <a:ext cx="38424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tr" sz="2000">
                <a:solidFill>
                  <a:srgbClr val="212121"/>
                </a:solidFill>
                <a:highlight>
                  <a:srgbClr val="FFFFFF"/>
                </a:highlight>
                <a:latin typeface="Arial"/>
                <a:ea typeface="Arial"/>
                <a:cs typeface="Arial"/>
                <a:sym typeface="Arial"/>
              </a:rPr>
              <a:t>FNN basitleştirildiğinde tek katmanlı bir algılayıcı olarak görülebilir. </a:t>
            </a:r>
            <a:endParaRPr sz="2000">
              <a:solidFill>
                <a:srgbClr val="212121"/>
              </a:solidFill>
              <a:highlight>
                <a:srgbClr val="FFFFFF"/>
              </a:highlight>
              <a:latin typeface="Arial"/>
              <a:ea typeface="Arial"/>
              <a:cs typeface="Arial"/>
              <a:sym typeface="Arial"/>
            </a:endParaRPr>
          </a:p>
          <a:p>
            <a:pPr indent="0" lvl="0" marL="0" rtl="0" algn="just">
              <a:spcBef>
                <a:spcPts val="2400"/>
              </a:spcBef>
              <a:spcAft>
                <a:spcPts val="2400"/>
              </a:spcAft>
              <a:buNone/>
            </a:pPr>
            <a:r>
              <a:t/>
            </a:r>
            <a:endParaRPr sz="2200"/>
          </a:p>
        </p:txBody>
      </p:sp>
      <p:pic>
        <p:nvPicPr>
          <p:cNvPr id="239" name="Google Shape;239;p33"/>
          <p:cNvPicPr preferRelativeResize="0"/>
          <p:nvPr/>
        </p:nvPicPr>
        <p:blipFill rotWithShape="1">
          <a:blip r:embed="rId3">
            <a:alphaModFix/>
          </a:blip>
          <a:srcRect b="14741" l="0" r="0" t="0"/>
          <a:stretch/>
        </p:blipFill>
        <p:spPr>
          <a:xfrm>
            <a:off x="4354450" y="1318650"/>
            <a:ext cx="4461726" cy="2402650"/>
          </a:xfrm>
          <a:prstGeom prst="rect">
            <a:avLst/>
          </a:prstGeom>
          <a:noFill/>
          <a:ln>
            <a:noFill/>
          </a:ln>
        </p:spPr>
      </p:pic>
      <p:sp>
        <p:nvSpPr>
          <p:cNvPr id="240" name="Google Shape;240;p33"/>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21</a:t>
            </a:r>
            <a:endParaRPr sz="3000">
              <a:solidFill>
                <a:srgbClr val="21212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4"/>
          <p:cNvSpPr txBox="1"/>
          <p:nvPr>
            <p:ph idx="1" type="body"/>
          </p:nvPr>
        </p:nvSpPr>
        <p:spPr>
          <a:xfrm>
            <a:off x="729450" y="1500925"/>
            <a:ext cx="4212900" cy="23796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lang="tr" sz="2000">
                <a:solidFill>
                  <a:srgbClr val="212121"/>
                </a:solidFill>
                <a:highlight>
                  <a:srgbClr val="FFFFFF"/>
                </a:highlight>
                <a:latin typeface="Arial"/>
                <a:ea typeface="Arial"/>
                <a:cs typeface="Arial"/>
                <a:sym typeface="Arial"/>
              </a:rPr>
              <a:t>Feedforward bir sinir ağı modeli olarak, tek katmanlı algılayıcı genellikle sınıflandırma için kullanılır. Makine öğrenimi de tek katmanlı algılayıcılara entegre edilebilir.</a:t>
            </a:r>
            <a:endParaRPr sz="2000"/>
          </a:p>
        </p:txBody>
      </p:sp>
      <p:sp>
        <p:nvSpPr>
          <p:cNvPr id="246" name="Google Shape;246;p34"/>
          <p:cNvSpPr txBox="1"/>
          <p:nvPr>
            <p:ph type="title"/>
          </p:nvPr>
        </p:nvSpPr>
        <p:spPr>
          <a:xfrm>
            <a:off x="729450" y="617775"/>
            <a:ext cx="31389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FNN nasıl çalışır ?</a:t>
            </a:r>
            <a:endParaRPr/>
          </a:p>
        </p:txBody>
      </p:sp>
      <p:pic>
        <p:nvPicPr>
          <p:cNvPr id="247" name="Google Shape;247;p34"/>
          <p:cNvPicPr preferRelativeResize="0"/>
          <p:nvPr/>
        </p:nvPicPr>
        <p:blipFill rotWithShape="1">
          <a:blip r:embed="rId3">
            <a:alphaModFix/>
          </a:blip>
          <a:srcRect b="14741" l="0" r="0" t="0"/>
          <a:stretch/>
        </p:blipFill>
        <p:spPr>
          <a:xfrm>
            <a:off x="4572000" y="1347992"/>
            <a:ext cx="4357200" cy="2346366"/>
          </a:xfrm>
          <a:prstGeom prst="rect">
            <a:avLst/>
          </a:prstGeom>
          <a:noFill/>
          <a:ln>
            <a:noFill/>
          </a:ln>
        </p:spPr>
      </p:pic>
      <p:sp>
        <p:nvSpPr>
          <p:cNvPr id="248" name="Google Shape;248;p34"/>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22</a:t>
            </a:r>
            <a:endParaRPr sz="3000">
              <a:solidFill>
                <a:srgbClr val="21212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5"/>
          <p:cNvSpPr txBox="1"/>
          <p:nvPr>
            <p:ph idx="1" type="body"/>
          </p:nvPr>
        </p:nvSpPr>
        <p:spPr>
          <a:xfrm>
            <a:off x="718150" y="1537650"/>
            <a:ext cx="39867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lang="tr" sz="2200">
                <a:solidFill>
                  <a:schemeClr val="dk2"/>
                </a:solidFill>
                <a:latin typeface="Arial"/>
                <a:ea typeface="Arial"/>
                <a:cs typeface="Arial"/>
                <a:sym typeface="Arial"/>
              </a:rPr>
              <a:t>Feed-Forward Ağda, bilgi yalnızca ileri yönde akar, girdi düğümlerinden başlayarak (varsa) gizli katmanlar üzerinden çıkış düğümlerine kadar ilerler. </a:t>
            </a:r>
            <a:endParaRPr sz="2200">
              <a:solidFill>
                <a:schemeClr val="dk2"/>
              </a:solidFill>
              <a:latin typeface="Arial"/>
              <a:ea typeface="Arial"/>
              <a:cs typeface="Arial"/>
              <a:sym typeface="Arial"/>
            </a:endParaRPr>
          </a:p>
        </p:txBody>
      </p:sp>
      <p:pic>
        <p:nvPicPr>
          <p:cNvPr id="254" name="Google Shape;254;p35"/>
          <p:cNvPicPr preferRelativeResize="0"/>
          <p:nvPr/>
        </p:nvPicPr>
        <p:blipFill>
          <a:blip r:embed="rId3">
            <a:alphaModFix/>
          </a:blip>
          <a:stretch>
            <a:fillRect/>
          </a:stretch>
        </p:blipFill>
        <p:spPr>
          <a:xfrm>
            <a:off x="4572000" y="1605500"/>
            <a:ext cx="4182626" cy="2632751"/>
          </a:xfrm>
          <a:prstGeom prst="rect">
            <a:avLst/>
          </a:prstGeom>
          <a:noFill/>
          <a:ln>
            <a:noFill/>
          </a:ln>
        </p:spPr>
      </p:pic>
      <p:sp>
        <p:nvSpPr>
          <p:cNvPr id="255" name="Google Shape;255;p35"/>
          <p:cNvSpPr txBox="1"/>
          <p:nvPr>
            <p:ph type="title"/>
          </p:nvPr>
        </p:nvSpPr>
        <p:spPr>
          <a:xfrm>
            <a:off x="729450" y="617775"/>
            <a:ext cx="31389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FNN nasıl çalışır ?</a:t>
            </a:r>
            <a:endParaRPr/>
          </a:p>
        </p:txBody>
      </p:sp>
      <p:sp>
        <p:nvSpPr>
          <p:cNvPr id="256" name="Google Shape;256;p35"/>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23</a:t>
            </a:r>
            <a:endParaRPr sz="3000">
              <a:solidFill>
                <a:srgbClr val="21212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6"/>
          <p:cNvSpPr txBox="1"/>
          <p:nvPr>
            <p:ph idx="1" type="body"/>
          </p:nvPr>
        </p:nvSpPr>
        <p:spPr>
          <a:xfrm>
            <a:off x="1665925" y="2949300"/>
            <a:ext cx="5989500" cy="1611000"/>
          </a:xfrm>
          <a:prstGeom prst="rect">
            <a:avLst/>
          </a:prstGeom>
        </p:spPr>
        <p:txBody>
          <a:bodyPr anchorCtr="0" anchor="t" bIns="91425" lIns="91425" spcFirstLastPara="1" rIns="91425" wrap="square" tIns="91425">
            <a:noAutofit/>
          </a:bodyPr>
          <a:lstStyle/>
          <a:p>
            <a:pPr indent="-355600" lvl="0" marL="457200" rtl="0" algn="l">
              <a:spcBef>
                <a:spcPts val="1200"/>
              </a:spcBef>
              <a:spcAft>
                <a:spcPts val="0"/>
              </a:spcAft>
              <a:buClr>
                <a:schemeClr val="dk2"/>
              </a:buClr>
              <a:buSzPts val="2000"/>
              <a:buFont typeface="Arial"/>
              <a:buChar char="●"/>
            </a:pPr>
            <a:r>
              <a:rPr lang="tr" sz="2000">
                <a:solidFill>
                  <a:schemeClr val="dk2"/>
                </a:solidFill>
                <a:latin typeface="Arial"/>
                <a:ea typeface="Arial"/>
                <a:cs typeface="Arial"/>
                <a:sym typeface="Arial"/>
              </a:rPr>
              <a:t>Kararlar mevcut girdiye dayanır.</a:t>
            </a:r>
            <a:endParaRPr sz="2000">
              <a:solidFill>
                <a:schemeClr val="dk2"/>
              </a:solidFill>
              <a:latin typeface="Arial"/>
              <a:ea typeface="Arial"/>
              <a:cs typeface="Arial"/>
              <a:sym typeface="Arial"/>
            </a:endParaRPr>
          </a:p>
          <a:p>
            <a:pPr indent="-355600" lvl="0" marL="457200" rtl="0" algn="l">
              <a:spcBef>
                <a:spcPts val="0"/>
              </a:spcBef>
              <a:spcAft>
                <a:spcPts val="0"/>
              </a:spcAft>
              <a:buClr>
                <a:schemeClr val="dk2"/>
              </a:buClr>
              <a:buSzPts val="2000"/>
              <a:buFont typeface="Arial"/>
              <a:buChar char="●"/>
            </a:pPr>
            <a:r>
              <a:rPr lang="tr" sz="2000">
                <a:solidFill>
                  <a:schemeClr val="dk2"/>
                </a:solidFill>
                <a:latin typeface="Arial"/>
                <a:ea typeface="Arial"/>
                <a:cs typeface="Arial"/>
                <a:sym typeface="Arial"/>
              </a:rPr>
              <a:t>Geçmiş hakkında hafıza yok.</a:t>
            </a:r>
            <a:endParaRPr sz="2000">
              <a:solidFill>
                <a:schemeClr val="dk2"/>
              </a:solidFill>
              <a:latin typeface="Arial"/>
              <a:ea typeface="Arial"/>
              <a:cs typeface="Arial"/>
              <a:sym typeface="Arial"/>
            </a:endParaRPr>
          </a:p>
          <a:p>
            <a:pPr indent="-355600" lvl="0" marL="457200" rtl="0" algn="l">
              <a:spcBef>
                <a:spcPts val="0"/>
              </a:spcBef>
              <a:spcAft>
                <a:spcPts val="0"/>
              </a:spcAft>
              <a:buClr>
                <a:schemeClr val="dk2"/>
              </a:buClr>
              <a:buSzPts val="2000"/>
              <a:buFont typeface="Arial"/>
              <a:buChar char="●"/>
            </a:pPr>
            <a:r>
              <a:rPr lang="tr" sz="2000">
                <a:solidFill>
                  <a:schemeClr val="dk2"/>
                </a:solidFill>
                <a:latin typeface="Arial"/>
                <a:ea typeface="Arial"/>
                <a:cs typeface="Arial"/>
                <a:sym typeface="Arial"/>
              </a:rPr>
              <a:t>Gelecek için herhangi bir imkan yok.</a:t>
            </a:r>
            <a:endParaRPr sz="2000">
              <a:solidFill>
                <a:schemeClr val="dk2"/>
              </a:solidFill>
              <a:latin typeface="Arial"/>
              <a:ea typeface="Arial"/>
              <a:cs typeface="Arial"/>
              <a:sym typeface="Arial"/>
            </a:endParaRPr>
          </a:p>
          <a:p>
            <a:pPr indent="0" lvl="0" marL="0" rtl="0" algn="l">
              <a:spcBef>
                <a:spcPts val="1200"/>
              </a:spcBef>
              <a:spcAft>
                <a:spcPts val="1200"/>
              </a:spcAft>
              <a:buNone/>
            </a:pPr>
            <a:r>
              <a:t/>
            </a:r>
            <a:endParaRPr sz="2000">
              <a:solidFill>
                <a:schemeClr val="dk2"/>
              </a:solidFill>
              <a:latin typeface="Arial"/>
              <a:ea typeface="Arial"/>
              <a:cs typeface="Arial"/>
              <a:sym typeface="Arial"/>
            </a:endParaRPr>
          </a:p>
        </p:txBody>
      </p:sp>
      <p:pic>
        <p:nvPicPr>
          <p:cNvPr id="262" name="Google Shape;262;p36"/>
          <p:cNvPicPr preferRelativeResize="0"/>
          <p:nvPr/>
        </p:nvPicPr>
        <p:blipFill>
          <a:blip r:embed="rId3">
            <a:alphaModFix/>
          </a:blip>
          <a:stretch>
            <a:fillRect/>
          </a:stretch>
        </p:blipFill>
        <p:spPr>
          <a:xfrm>
            <a:off x="1798800" y="1379325"/>
            <a:ext cx="5723738" cy="1434325"/>
          </a:xfrm>
          <a:prstGeom prst="rect">
            <a:avLst/>
          </a:prstGeom>
          <a:noFill/>
          <a:ln>
            <a:noFill/>
          </a:ln>
        </p:spPr>
      </p:pic>
      <p:sp>
        <p:nvSpPr>
          <p:cNvPr id="263" name="Google Shape;263;p36"/>
          <p:cNvSpPr txBox="1"/>
          <p:nvPr>
            <p:ph type="title"/>
          </p:nvPr>
        </p:nvSpPr>
        <p:spPr>
          <a:xfrm>
            <a:off x="729450" y="617775"/>
            <a:ext cx="31389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FNN nasıl çalışır ?</a:t>
            </a:r>
            <a:endParaRPr/>
          </a:p>
        </p:txBody>
      </p:sp>
      <p:sp>
        <p:nvSpPr>
          <p:cNvPr id="264" name="Google Shape;264;p36"/>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24</a:t>
            </a:r>
            <a:endParaRPr sz="3000">
              <a:solidFill>
                <a:srgbClr val="21212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type="title"/>
          </p:nvPr>
        </p:nvSpPr>
        <p:spPr>
          <a:xfrm>
            <a:off x="727650" y="606475"/>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800"/>
              </a:spcBef>
              <a:spcAft>
                <a:spcPts val="0"/>
              </a:spcAft>
              <a:buNone/>
            </a:pPr>
            <a:r>
              <a:rPr lang="tr" sz="2550">
                <a:solidFill>
                  <a:srgbClr val="212121"/>
                </a:solidFill>
                <a:highlight>
                  <a:srgbClr val="FFFFFF"/>
                </a:highlight>
                <a:latin typeface="Arial"/>
                <a:ea typeface="Arial"/>
                <a:cs typeface="Arial"/>
                <a:sym typeface="Arial"/>
              </a:rPr>
              <a:t>FNN Avantajla</a:t>
            </a:r>
            <a:r>
              <a:rPr lang="tr" sz="2650">
                <a:solidFill>
                  <a:srgbClr val="212121"/>
                </a:solidFill>
                <a:highlight>
                  <a:srgbClr val="FFFFFF"/>
                </a:highlight>
                <a:latin typeface="Arial"/>
                <a:ea typeface="Arial"/>
                <a:cs typeface="Arial"/>
                <a:sym typeface="Arial"/>
              </a:rPr>
              <a:t>rı</a:t>
            </a:r>
            <a:endParaRPr sz="2650">
              <a:solidFill>
                <a:srgbClr val="212121"/>
              </a:solidFill>
              <a:highlight>
                <a:srgbClr val="FFFFFF"/>
              </a:highlight>
              <a:latin typeface="Arial"/>
              <a:ea typeface="Arial"/>
              <a:cs typeface="Arial"/>
              <a:sym typeface="Arial"/>
            </a:endParaRPr>
          </a:p>
          <a:p>
            <a:pPr indent="0" lvl="0" marL="0" rtl="0" algn="l">
              <a:lnSpc>
                <a:spcPct val="115000"/>
              </a:lnSpc>
              <a:spcBef>
                <a:spcPts val="1800"/>
              </a:spcBef>
              <a:spcAft>
                <a:spcPts val="0"/>
              </a:spcAft>
              <a:buNone/>
            </a:pPr>
            <a:r>
              <a:t/>
            </a:r>
            <a:endParaRPr b="0" sz="2550">
              <a:solidFill>
                <a:srgbClr val="212121"/>
              </a:solidFill>
              <a:highlight>
                <a:srgbClr val="FFFFFF"/>
              </a:highlight>
              <a:latin typeface="Arial"/>
              <a:ea typeface="Arial"/>
              <a:cs typeface="Arial"/>
              <a:sym typeface="Arial"/>
            </a:endParaRPr>
          </a:p>
          <a:p>
            <a:pPr indent="0" lvl="0" marL="0" rtl="0" algn="l">
              <a:spcBef>
                <a:spcPts val="400"/>
              </a:spcBef>
              <a:spcAft>
                <a:spcPts val="0"/>
              </a:spcAft>
              <a:buNone/>
            </a:pPr>
            <a:r>
              <a:t/>
            </a:r>
            <a:endParaRPr/>
          </a:p>
        </p:txBody>
      </p:sp>
      <p:sp>
        <p:nvSpPr>
          <p:cNvPr id="270" name="Google Shape;270;p37"/>
          <p:cNvSpPr txBox="1"/>
          <p:nvPr>
            <p:ph idx="1" type="body"/>
          </p:nvPr>
        </p:nvSpPr>
        <p:spPr>
          <a:xfrm>
            <a:off x="727650" y="1441200"/>
            <a:ext cx="7688700" cy="2261100"/>
          </a:xfrm>
          <a:prstGeom prst="rect">
            <a:avLst/>
          </a:prstGeom>
        </p:spPr>
        <p:txBody>
          <a:bodyPr anchorCtr="0" anchor="t" bIns="91425" lIns="91425" spcFirstLastPara="1" rIns="91425" wrap="square" tIns="91425">
            <a:noAutofit/>
          </a:bodyPr>
          <a:lstStyle/>
          <a:p>
            <a:pPr indent="-355600" lvl="0" marL="635000" rtl="0" algn="just">
              <a:spcBef>
                <a:spcPts val="0"/>
              </a:spcBef>
              <a:spcAft>
                <a:spcPts val="0"/>
              </a:spcAft>
              <a:buClr>
                <a:srgbClr val="212121"/>
              </a:buClr>
              <a:buSzPts val="2000"/>
              <a:buFont typeface="Arial"/>
              <a:buChar char="●"/>
            </a:pPr>
            <a:r>
              <a:rPr lang="tr" sz="2000">
                <a:solidFill>
                  <a:srgbClr val="212121"/>
                </a:solidFill>
                <a:highlight>
                  <a:srgbClr val="FFFFFF"/>
                </a:highlight>
                <a:latin typeface="Arial"/>
                <a:ea typeface="Arial"/>
                <a:cs typeface="Arial"/>
                <a:sym typeface="Arial"/>
              </a:rPr>
              <a:t>İleri beslemeli sinir ağlarının basitleştirilmiş mimarisiyle makine öğrenimi güçlendirilebilir.</a:t>
            </a:r>
            <a:endParaRPr sz="2000">
              <a:solidFill>
                <a:srgbClr val="212121"/>
              </a:solidFill>
              <a:highlight>
                <a:srgbClr val="FFFFFF"/>
              </a:highlight>
              <a:latin typeface="Arial"/>
              <a:ea typeface="Arial"/>
              <a:cs typeface="Arial"/>
              <a:sym typeface="Arial"/>
            </a:endParaRPr>
          </a:p>
          <a:p>
            <a:pPr indent="-355600" lvl="0" marL="635000" rtl="0" algn="just">
              <a:spcBef>
                <a:spcPts val="0"/>
              </a:spcBef>
              <a:spcAft>
                <a:spcPts val="0"/>
              </a:spcAft>
              <a:buClr>
                <a:srgbClr val="212121"/>
              </a:buClr>
              <a:buSzPts val="2000"/>
              <a:buFont typeface="Arial"/>
              <a:buChar char="●"/>
            </a:pPr>
            <a:r>
              <a:rPr lang="tr" sz="2000">
                <a:solidFill>
                  <a:srgbClr val="212121"/>
                </a:solidFill>
                <a:highlight>
                  <a:srgbClr val="FFFFFF"/>
                </a:highlight>
                <a:latin typeface="Arial"/>
                <a:ea typeface="Arial"/>
                <a:cs typeface="Arial"/>
                <a:sym typeface="Arial"/>
              </a:rPr>
              <a:t>Karmaşık görevler ağda birden fazla nörona ihtiyaç duyar.</a:t>
            </a:r>
            <a:endParaRPr sz="2000">
              <a:solidFill>
                <a:srgbClr val="212121"/>
              </a:solidFill>
              <a:highlight>
                <a:srgbClr val="FFFFFF"/>
              </a:highlight>
              <a:latin typeface="Arial"/>
              <a:ea typeface="Arial"/>
              <a:cs typeface="Arial"/>
              <a:sym typeface="Arial"/>
            </a:endParaRPr>
          </a:p>
          <a:p>
            <a:pPr indent="-355600" lvl="0" marL="635000" rtl="0" algn="just">
              <a:spcBef>
                <a:spcPts val="0"/>
              </a:spcBef>
              <a:spcAft>
                <a:spcPts val="0"/>
              </a:spcAft>
              <a:buClr>
                <a:srgbClr val="212121"/>
              </a:buClr>
              <a:buSzPts val="2000"/>
              <a:buFont typeface="Arial"/>
              <a:buChar char="●"/>
            </a:pPr>
            <a:r>
              <a:rPr lang="tr" sz="2000">
                <a:solidFill>
                  <a:srgbClr val="212121"/>
                </a:solidFill>
                <a:highlight>
                  <a:srgbClr val="FFFFFF"/>
                </a:highlight>
                <a:latin typeface="Arial"/>
                <a:ea typeface="Arial"/>
                <a:cs typeface="Arial"/>
                <a:sym typeface="Arial"/>
              </a:rPr>
              <a:t>Yapay sinir ağları karar sınırlarının karmaşık problemiyle ilgilenir.</a:t>
            </a:r>
            <a:endParaRPr sz="2000">
              <a:solidFill>
                <a:srgbClr val="212121"/>
              </a:solidFill>
              <a:highlight>
                <a:srgbClr val="FFFFFF"/>
              </a:highlight>
              <a:latin typeface="Arial"/>
              <a:ea typeface="Arial"/>
              <a:cs typeface="Arial"/>
              <a:sym typeface="Arial"/>
            </a:endParaRPr>
          </a:p>
          <a:p>
            <a:pPr indent="0" lvl="0" marL="0" rtl="0" algn="l">
              <a:spcBef>
                <a:spcPts val="2900"/>
              </a:spcBef>
              <a:spcAft>
                <a:spcPts val="1200"/>
              </a:spcAft>
              <a:buNone/>
            </a:pPr>
            <a:r>
              <a:t/>
            </a:r>
            <a:endParaRPr/>
          </a:p>
        </p:txBody>
      </p:sp>
      <p:sp>
        <p:nvSpPr>
          <p:cNvPr id="271" name="Google Shape;271;p37"/>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25</a:t>
            </a:r>
            <a:endParaRPr sz="3000">
              <a:solidFill>
                <a:srgbClr val="21212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8"/>
          <p:cNvSpPr txBox="1"/>
          <p:nvPr>
            <p:ph type="title"/>
          </p:nvPr>
        </p:nvSpPr>
        <p:spPr>
          <a:xfrm>
            <a:off x="727650" y="583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Arial"/>
                <a:ea typeface="Arial"/>
                <a:cs typeface="Arial"/>
                <a:sym typeface="Arial"/>
              </a:rPr>
              <a:t>Feedforward Neural Network Sorunları</a:t>
            </a:r>
            <a:endParaRPr>
              <a:latin typeface="Arial"/>
              <a:ea typeface="Arial"/>
              <a:cs typeface="Arial"/>
              <a:sym typeface="Arial"/>
            </a:endParaRPr>
          </a:p>
        </p:txBody>
      </p:sp>
      <p:pic>
        <p:nvPicPr>
          <p:cNvPr id="277" name="Google Shape;277;p38"/>
          <p:cNvPicPr preferRelativeResize="0"/>
          <p:nvPr/>
        </p:nvPicPr>
        <p:blipFill>
          <a:blip r:embed="rId3">
            <a:alphaModFix/>
          </a:blip>
          <a:stretch>
            <a:fillRect/>
          </a:stretch>
        </p:blipFill>
        <p:spPr>
          <a:xfrm>
            <a:off x="727651" y="1452700"/>
            <a:ext cx="4659776" cy="2561475"/>
          </a:xfrm>
          <a:prstGeom prst="rect">
            <a:avLst/>
          </a:prstGeom>
          <a:noFill/>
          <a:ln>
            <a:noFill/>
          </a:ln>
        </p:spPr>
      </p:pic>
      <p:sp>
        <p:nvSpPr>
          <p:cNvPr id="278" name="Google Shape;278;p38"/>
          <p:cNvSpPr txBox="1"/>
          <p:nvPr/>
        </p:nvSpPr>
        <p:spPr>
          <a:xfrm>
            <a:off x="3468200" y="1688875"/>
            <a:ext cx="3368700" cy="2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2000">
                <a:solidFill>
                  <a:schemeClr val="dk2"/>
                </a:solidFill>
              </a:rPr>
              <a:t>Sıralı veriyi işleyemez</a:t>
            </a:r>
            <a:endParaRPr sz="2000">
              <a:solidFill>
                <a:schemeClr val="dk2"/>
              </a:solidFill>
            </a:endParaRPr>
          </a:p>
        </p:txBody>
      </p:sp>
      <p:sp>
        <p:nvSpPr>
          <p:cNvPr id="279" name="Google Shape;279;p38"/>
          <p:cNvSpPr txBox="1"/>
          <p:nvPr/>
        </p:nvSpPr>
        <p:spPr>
          <a:xfrm>
            <a:off x="3713875" y="2406625"/>
            <a:ext cx="4476600" cy="4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2000">
                <a:solidFill>
                  <a:schemeClr val="dk2"/>
                </a:solidFill>
              </a:rPr>
              <a:t>Yalnızca mevcut girdiyi dikkate alır</a:t>
            </a:r>
            <a:endParaRPr sz="2000">
              <a:solidFill>
                <a:schemeClr val="dk2"/>
              </a:solidFill>
            </a:endParaRPr>
          </a:p>
        </p:txBody>
      </p:sp>
      <p:sp>
        <p:nvSpPr>
          <p:cNvPr id="280" name="Google Shape;280;p38"/>
          <p:cNvSpPr txBox="1"/>
          <p:nvPr/>
        </p:nvSpPr>
        <p:spPr>
          <a:xfrm>
            <a:off x="3468200" y="3079325"/>
            <a:ext cx="3956400" cy="4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2000">
                <a:solidFill>
                  <a:schemeClr val="dk2"/>
                </a:solidFill>
              </a:rPr>
              <a:t>Önceki girdileri hatırlayamaz</a:t>
            </a:r>
            <a:endParaRPr sz="2000">
              <a:solidFill>
                <a:schemeClr val="dk2"/>
              </a:solidFill>
            </a:endParaRPr>
          </a:p>
        </p:txBody>
      </p:sp>
      <p:sp>
        <p:nvSpPr>
          <p:cNvPr id="281" name="Google Shape;281;p38"/>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26</a:t>
            </a:r>
            <a:endParaRPr sz="3000">
              <a:solidFill>
                <a:srgbClr val="21212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type="title"/>
          </p:nvPr>
        </p:nvSpPr>
        <p:spPr>
          <a:xfrm>
            <a:off x="727650" y="6064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Arial"/>
                <a:ea typeface="Arial"/>
                <a:cs typeface="Arial"/>
                <a:sym typeface="Arial"/>
              </a:rPr>
              <a:t>Feedforward Neural Network </a:t>
            </a:r>
            <a:r>
              <a:rPr lang="tr">
                <a:latin typeface="Arial"/>
                <a:ea typeface="Arial"/>
                <a:cs typeface="Arial"/>
                <a:sym typeface="Arial"/>
              </a:rPr>
              <a:t>Çözümler</a:t>
            </a:r>
            <a:endParaRPr>
              <a:latin typeface="Arial"/>
              <a:ea typeface="Arial"/>
              <a:cs typeface="Arial"/>
              <a:sym typeface="Arial"/>
            </a:endParaRPr>
          </a:p>
        </p:txBody>
      </p:sp>
      <p:pic>
        <p:nvPicPr>
          <p:cNvPr id="287" name="Google Shape;287;p39"/>
          <p:cNvPicPr preferRelativeResize="0"/>
          <p:nvPr/>
        </p:nvPicPr>
        <p:blipFill>
          <a:blip r:embed="rId3">
            <a:alphaModFix/>
          </a:blip>
          <a:stretch>
            <a:fillRect/>
          </a:stretch>
        </p:blipFill>
        <p:spPr>
          <a:xfrm>
            <a:off x="727652" y="1390725"/>
            <a:ext cx="2128450" cy="3087599"/>
          </a:xfrm>
          <a:prstGeom prst="rect">
            <a:avLst/>
          </a:prstGeom>
          <a:noFill/>
          <a:ln>
            <a:noFill/>
          </a:ln>
        </p:spPr>
      </p:pic>
      <p:pic>
        <p:nvPicPr>
          <p:cNvPr id="288" name="Google Shape;288;p39"/>
          <p:cNvPicPr preferRelativeResize="0"/>
          <p:nvPr/>
        </p:nvPicPr>
        <p:blipFill>
          <a:blip r:embed="rId4">
            <a:alphaModFix/>
          </a:blip>
          <a:stretch>
            <a:fillRect/>
          </a:stretch>
        </p:blipFill>
        <p:spPr>
          <a:xfrm>
            <a:off x="2094775" y="1557925"/>
            <a:ext cx="4259550" cy="2341500"/>
          </a:xfrm>
          <a:prstGeom prst="rect">
            <a:avLst/>
          </a:prstGeom>
          <a:noFill/>
          <a:ln>
            <a:noFill/>
          </a:ln>
        </p:spPr>
      </p:pic>
      <p:sp>
        <p:nvSpPr>
          <p:cNvPr id="289" name="Google Shape;289;p39"/>
          <p:cNvSpPr txBox="1"/>
          <p:nvPr/>
        </p:nvSpPr>
        <p:spPr>
          <a:xfrm>
            <a:off x="4737125" y="1751300"/>
            <a:ext cx="31467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2200">
                <a:solidFill>
                  <a:schemeClr val="dk2"/>
                </a:solidFill>
              </a:rPr>
              <a:t>Sıralı veriyi işleyebilir</a:t>
            </a:r>
            <a:endParaRPr sz="2200">
              <a:solidFill>
                <a:schemeClr val="dk2"/>
              </a:solidFill>
            </a:endParaRPr>
          </a:p>
        </p:txBody>
      </p:sp>
      <p:sp>
        <p:nvSpPr>
          <p:cNvPr id="290" name="Google Shape;290;p39"/>
          <p:cNvSpPr txBox="1"/>
          <p:nvPr/>
        </p:nvSpPr>
        <p:spPr>
          <a:xfrm>
            <a:off x="4890925" y="2284288"/>
            <a:ext cx="3819300" cy="6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800">
                <a:solidFill>
                  <a:schemeClr val="dk2"/>
                </a:solidFill>
              </a:rPr>
              <a:t>Mevcut girdiyi ve daha önce alınan girdileri dikkate alır</a:t>
            </a:r>
            <a:endParaRPr sz="1800">
              <a:solidFill>
                <a:schemeClr val="dk2"/>
              </a:solidFill>
            </a:endParaRPr>
          </a:p>
        </p:txBody>
      </p:sp>
      <p:sp>
        <p:nvSpPr>
          <p:cNvPr id="291" name="Google Shape;291;p39"/>
          <p:cNvSpPr txBox="1"/>
          <p:nvPr/>
        </p:nvSpPr>
        <p:spPr>
          <a:xfrm>
            <a:off x="4672775" y="3005025"/>
            <a:ext cx="34455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800">
                <a:solidFill>
                  <a:schemeClr val="dk2"/>
                </a:solidFill>
              </a:rPr>
              <a:t>İçsel hafızası sayesinde önceki girdileri hatırlayabilir</a:t>
            </a:r>
            <a:endParaRPr sz="1800">
              <a:solidFill>
                <a:schemeClr val="dk2"/>
              </a:solidFill>
            </a:endParaRPr>
          </a:p>
        </p:txBody>
      </p:sp>
      <p:sp>
        <p:nvSpPr>
          <p:cNvPr id="292" name="Google Shape;292;p39"/>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27</a:t>
            </a:r>
            <a:endParaRPr sz="3000">
              <a:solidFill>
                <a:srgbClr val="21212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0"/>
          <p:cNvSpPr txBox="1"/>
          <p:nvPr>
            <p:ph type="title"/>
          </p:nvPr>
        </p:nvSpPr>
        <p:spPr>
          <a:xfrm>
            <a:off x="727650" y="614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Arial"/>
                <a:ea typeface="Arial"/>
                <a:cs typeface="Arial"/>
                <a:sym typeface="Arial"/>
              </a:rPr>
              <a:t>Neden RNN ?</a:t>
            </a:r>
            <a:endParaRPr>
              <a:latin typeface="Arial"/>
              <a:ea typeface="Arial"/>
              <a:cs typeface="Arial"/>
              <a:sym typeface="Arial"/>
            </a:endParaRPr>
          </a:p>
        </p:txBody>
      </p:sp>
      <p:sp>
        <p:nvSpPr>
          <p:cNvPr id="298" name="Google Shape;298;p40"/>
          <p:cNvSpPr txBox="1"/>
          <p:nvPr>
            <p:ph idx="1" type="body"/>
          </p:nvPr>
        </p:nvSpPr>
        <p:spPr>
          <a:xfrm>
            <a:off x="661625" y="1344100"/>
            <a:ext cx="76887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b="1" lang="tr" sz="2000">
                <a:solidFill>
                  <a:srgbClr val="000000"/>
                </a:solidFill>
                <a:latin typeface="Arial"/>
                <a:ea typeface="Arial"/>
                <a:cs typeface="Arial"/>
                <a:sym typeface="Arial"/>
              </a:rPr>
              <a:t>Sıralı Verilerle Baş Etme:</a:t>
            </a:r>
            <a:r>
              <a:rPr lang="tr" sz="2000">
                <a:solidFill>
                  <a:srgbClr val="000000"/>
                </a:solidFill>
                <a:latin typeface="Arial"/>
                <a:ea typeface="Arial"/>
                <a:cs typeface="Arial"/>
                <a:sym typeface="Arial"/>
              </a:rPr>
              <a:t> RNN'ler, verilerin sırayla işlendiği durumlarda daha etkili çalışır çünkü önceki adımlardaki bilgileri dikkate alarak kararlar verebilir. Bu, önceki bilgilerin gelecekteki çıktılara olan etkisini yakalama yeteneği sağlar. </a:t>
            </a:r>
            <a:endParaRPr b="1" sz="2000">
              <a:solidFill>
                <a:srgbClr val="000000"/>
              </a:solidFill>
              <a:latin typeface="Arial"/>
              <a:ea typeface="Arial"/>
              <a:cs typeface="Arial"/>
              <a:sym typeface="Arial"/>
            </a:endParaRPr>
          </a:p>
        </p:txBody>
      </p:sp>
      <p:sp>
        <p:nvSpPr>
          <p:cNvPr id="299" name="Google Shape;299;p40"/>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28</a:t>
            </a:r>
            <a:endParaRPr sz="3000">
              <a:solidFill>
                <a:srgbClr val="21212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1"/>
          <p:cNvSpPr txBox="1"/>
          <p:nvPr>
            <p:ph idx="1" type="body"/>
          </p:nvPr>
        </p:nvSpPr>
        <p:spPr>
          <a:xfrm>
            <a:off x="727650" y="1502350"/>
            <a:ext cx="76887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b="1" lang="tr" sz="2200">
                <a:solidFill>
                  <a:srgbClr val="000000"/>
                </a:solidFill>
                <a:latin typeface="Arial"/>
                <a:ea typeface="Arial"/>
                <a:cs typeface="Arial"/>
                <a:sym typeface="Arial"/>
              </a:rPr>
              <a:t>Dahili Hafıza:</a:t>
            </a:r>
            <a:r>
              <a:rPr lang="tr" sz="2200">
                <a:solidFill>
                  <a:srgbClr val="000000"/>
                </a:solidFill>
                <a:latin typeface="Arial"/>
                <a:ea typeface="Arial"/>
                <a:cs typeface="Arial"/>
                <a:sym typeface="Arial"/>
              </a:rPr>
              <a:t> RNN'lerin en önemli özelliklerinden biri, geçmişte işlenmiş girdileri "hatırlayabilmeleridir." Bu, önceki girdilerden gelen bilgileri tutma ve sonraki adımlarda kullanma yeteneği ile sağlanır. Bu sayede, veri setindeki her bir adımın geçmişle bağlantısını kurarak daha tutarlı ve ilgili sonuçlar elde edebilir.</a:t>
            </a:r>
            <a:endParaRPr b="1" sz="2200">
              <a:solidFill>
                <a:srgbClr val="000000"/>
              </a:solidFill>
              <a:latin typeface="Arial"/>
              <a:ea typeface="Arial"/>
              <a:cs typeface="Arial"/>
              <a:sym typeface="Arial"/>
            </a:endParaRPr>
          </a:p>
        </p:txBody>
      </p:sp>
      <p:sp>
        <p:nvSpPr>
          <p:cNvPr id="305" name="Google Shape;305;p41"/>
          <p:cNvSpPr txBox="1"/>
          <p:nvPr>
            <p:ph type="title"/>
          </p:nvPr>
        </p:nvSpPr>
        <p:spPr>
          <a:xfrm>
            <a:off x="727650" y="592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Neden RNN ?</a:t>
            </a:r>
            <a:endParaRPr/>
          </a:p>
        </p:txBody>
      </p:sp>
      <p:sp>
        <p:nvSpPr>
          <p:cNvPr id="306" name="Google Shape;306;p41"/>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29</a:t>
            </a:r>
            <a:endParaRPr sz="3000">
              <a:solidFill>
                <a:srgbClr val="21212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729450" y="1318650"/>
            <a:ext cx="7688700" cy="895200"/>
          </a:xfrm>
          <a:prstGeom prst="rect">
            <a:avLst/>
          </a:prstGeom>
        </p:spPr>
        <p:txBody>
          <a:bodyPr anchorCtr="0" anchor="t" bIns="91425" lIns="91425" spcFirstLastPara="1" rIns="91425" wrap="square" tIns="91425">
            <a:noAutofit/>
          </a:bodyPr>
          <a:lstStyle/>
          <a:p>
            <a:pPr indent="0" lvl="0" marL="0" rtl="0" algn="l">
              <a:lnSpc>
                <a:spcPct val="115384"/>
              </a:lnSpc>
              <a:spcBef>
                <a:spcPts val="0"/>
              </a:spcBef>
              <a:spcAft>
                <a:spcPts val="0"/>
              </a:spcAft>
              <a:buNone/>
            </a:pPr>
            <a:r>
              <a:rPr lang="tr" sz="2500">
                <a:highlight>
                  <a:srgbClr val="FFFFFF"/>
                </a:highlight>
                <a:latin typeface="Arial"/>
                <a:ea typeface="Arial"/>
                <a:cs typeface="Arial"/>
                <a:sym typeface="Arial"/>
              </a:rPr>
              <a:t>Recurrent Neural Networks</a:t>
            </a:r>
            <a:endParaRPr sz="2500">
              <a:highlight>
                <a:srgbClr val="FFFFFF"/>
              </a:highlight>
              <a:latin typeface="Arial"/>
              <a:ea typeface="Arial"/>
              <a:cs typeface="Arial"/>
              <a:sym typeface="Arial"/>
            </a:endParaRPr>
          </a:p>
          <a:p>
            <a:pPr indent="0" lvl="0" marL="0" rtl="0" algn="l">
              <a:lnSpc>
                <a:spcPct val="115384"/>
              </a:lnSpc>
              <a:spcBef>
                <a:spcPts val="800"/>
              </a:spcBef>
              <a:spcAft>
                <a:spcPts val="0"/>
              </a:spcAft>
              <a:buNone/>
            </a:pPr>
            <a:r>
              <a:rPr lang="tr" sz="2500">
                <a:highlight>
                  <a:srgbClr val="FFFFFF"/>
                </a:highlight>
                <a:latin typeface="Arial"/>
                <a:ea typeface="Arial"/>
                <a:cs typeface="Arial"/>
                <a:sym typeface="Arial"/>
              </a:rPr>
              <a:t>(RNN) Nedir?</a:t>
            </a:r>
            <a:endParaRPr sz="2500">
              <a:highlight>
                <a:srgbClr val="FFFFFF"/>
              </a:highlight>
              <a:latin typeface="Arial"/>
              <a:ea typeface="Arial"/>
              <a:cs typeface="Arial"/>
              <a:sym typeface="Arial"/>
            </a:endParaRPr>
          </a:p>
          <a:p>
            <a:pPr indent="0" lvl="0" marL="0" rtl="0" algn="l">
              <a:spcBef>
                <a:spcPts val="800"/>
              </a:spcBef>
              <a:spcAft>
                <a:spcPts val="0"/>
              </a:spcAft>
              <a:buNone/>
            </a:pPr>
            <a:r>
              <a:t/>
            </a:r>
            <a:endParaRPr sz="2500">
              <a:latin typeface="Arial"/>
              <a:ea typeface="Arial"/>
              <a:cs typeface="Arial"/>
              <a:sym typeface="Arial"/>
            </a:endParaRPr>
          </a:p>
        </p:txBody>
      </p:sp>
      <p:sp>
        <p:nvSpPr>
          <p:cNvPr id="104" name="Google Shape;104;p15"/>
          <p:cNvSpPr txBox="1"/>
          <p:nvPr>
            <p:ph idx="1" type="body"/>
          </p:nvPr>
        </p:nvSpPr>
        <p:spPr>
          <a:xfrm>
            <a:off x="821525" y="2619700"/>
            <a:ext cx="7688700" cy="1446900"/>
          </a:xfrm>
          <a:prstGeom prst="rect">
            <a:avLst/>
          </a:prstGeom>
        </p:spPr>
        <p:txBody>
          <a:bodyPr anchorCtr="0" anchor="t" bIns="91425" lIns="91425" spcFirstLastPara="1" rIns="91425" wrap="square" tIns="91425">
            <a:noAutofit/>
          </a:bodyPr>
          <a:lstStyle/>
          <a:p>
            <a:pPr indent="0" lvl="0" marL="0" rtl="0" algn="just">
              <a:lnSpc>
                <a:spcPct val="108620"/>
              </a:lnSpc>
              <a:spcBef>
                <a:spcPts val="0"/>
              </a:spcBef>
              <a:spcAft>
                <a:spcPts val="0"/>
              </a:spcAft>
              <a:buNone/>
            </a:pPr>
            <a:r>
              <a:rPr lang="tr" sz="2000">
                <a:solidFill>
                  <a:srgbClr val="212121"/>
                </a:solidFill>
                <a:highlight>
                  <a:srgbClr val="FFFFFF"/>
                </a:highlight>
                <a:latin typeface="Arial"/>
                <a:ea typeface="Arial"/>
                <a:cs typeface="Arial"/>
                <a:sym typeface="Arial"/>
              </a:rPr>
              <a:t>Normal sinir ağlarına göre çok daha sağlıklı ve güvenilir sonuçlar elde etmemizi sağlayan Recurrent </a:t>
            </a:r>
            <a:r>
              <a:rPr lang="tr" sz="2000">
                <a:solidFill>
                  <a:srgbClr val="212121"/>
                </a:solidFill>
                <a:highlight>
                  <a:srgbClr val="FFFFFF"/>
                </a:highlight>
                <a:latin typeface="Arial"/>
                <a:ea typeface="Arial"/>
                <a:cs typeface="Arial"/>
                <a:sym typeface="Arial"/>
              </a:rPr>
              <a:t>Neural</a:t>
            </a:r>
            <a:r>
              <a:rPr lang="tr" sz="2000">
                <a:solidFill>
                  <a:srgbClr val="212121"/>
                </a:solidFill>
                <a:highlight>
                  <a:srgbClr val="FFFFFF"/>
                </a:highlight>
                <a:latin typeface="Arial"/>
                <a:ea typeface="Arial"/>
                <a:cs typeface="Arial"/>
                <a:sym typeface="Arial"/>
              </a:rPr>
              <a:t> Networks ‘ün </a:t>
            </a:r>
            <a:r>
              <a:rPr lang="tr" sz="2000">
                <a:solidFill>
                  <a:srgbClr val="212121"/>
                </a:solidFill>
                <a:highlight>
                  <a:schemeClr val="lt1"/>
                </a:highlight>
                <a:latin typeface="Arial"/>
                <a:ea typeface="Arial"/>
                <a:cs typeface="Arial"/>
                <a:sym typeface="Arial"/>
              </a:rPr>
              <a:t>(RNN)</a:t>
            </a:r>
            <a:r>
              <a:rPr lang="tr" sz="2000">
                <a:solidFill>
                  <a:srgbClr val="212121"/>
                </a:solidFill>
                <a:highlight>
                  <a:srgbClr val="FFFFFF"/>
                </a:highlight>
                <a:latin typeface="Arial"/>
                <a:ea typeface="Arial"/>
                <a:cs typeface="Arial"/>
                <a:sym typeface="Arial"/>
              </a:rPr>
              <a:t> amacı hata payını düşürmektir. Bu sunumumuzda Recurrent Neural Networks (RNN) kavramını ele aldık.</a:t>
            </a:r>
            <a:endParaRPr sz="2000">
              <a:solidFill>
                <a:srgbClr val="212121"/>
              </a:solidFill>
              <a:highlight>
                <a:srgbClr val="FFFFFF"/>
              </a:highlight>
              <a:latin typeface="Arial"/>
              <a:ea typeface="Arial"/>
              <a:cs typeface="Arial"/>
              <a:sym typeface="Arial"/>
            </a:endParaRPr>
          </a:p>
          <a:p>
            <a:pPr indent="0" lvl="0" marL="0" rtl="0" algn="l">
              <a:spcBef>
                <a:spcPts val="0"/>
              </a:spcBef>
              <a:spcAft>
                <a:spcPts val="1200"/>
              </a:spcAft>
              <a:buNone/>
            </a:pPr>
            <a:r>
              <a:t/>
            </a:r>
            <a:endParaRPr sz="2000">
              <a:solidFill>
                <a:srgbClr val="212121"/>
              </a:solidFill>
              <a:latin typeface="Arial"/>
              <a:ea typeface="Arial"/>
              <a:cs typeface="Arial"/>
              <a:sym typeface="Arial"/>
            </a:endParaRPr>
          </a:p>
        </p:txBody>
      </p:sp>
      <p:sp>
        <p:nvSpPr>
          <p:cNvPr id="105" name="Google Shape;105;p15"/>
          <p:cNvSpPr txBox="1"/>
          <p:nvPr/>
        </p:nvSpPr>
        <p:spPr>
          <a:xfrm>
            <a:off x="8545675" y="4448450"/>
            <a:ext cx="5340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3</a:t>
            </a:r>
            <a:endParaRPr sz="3000">
              <a:solidFill>
                <a:srgbClr val="21212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2"/>
          <p:cNvSpPr txBox="1"/>
          <p:nvPr>
            <p:ph idx="1" type="body"/>
          </p:nvPr>
        </p:nvSpPr>
        <p:spPr>
          <a:xfrm>
            <a:off x="729450" y="1491050"/>
            <a:ext cx="7688700" cy="22611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b="1" lang="tr" sz="2000">
                <a:solidFill>
                  <a:srgbClr val="000000"/>
                </a:solidFill>
                <a:latin typeface="Arial"/>
                <a:ea typeface="Arial"/>
                <a:cs typeface="Arial"/>
                <a:sym typeface="Arial"/>
              </a:rPr>
              <a:t>Zaman Bağımlılıkları:</a:t>
            </a:r>
            <a:r>
              <a:rPr lang="tr" sz="2000">
                <a:solidFill>
                  <a:srgbClr val="000000"/>
                </a:solidFill>
                <a:latin typeface="Arial"/>
                <a:ea typeface="Arial"/>
                <a:cs typeface="Arial"/>
                <a:sym typeface="Arial"/>
              </a:rPr>
              <a:t> RNN'ler, zaman içinde değişen veya gelişen verilerle çalışmada avantajlıdır çünkü geçmiş adımlardaki değişikliklerin mevcut duruma nasıl etki edeceğini öğrenir. Bu, zaman içinde veri noktaları arasındaki ilişkileri anlamak ve bu ilişkileri kullanarak daha iyi sonuçlar elde etmek açısından önemlidir.</a:t>
            </a:r>
            <a:endParaRPr sz="2000"/>
          </a:p>
        </p:txBody>
      </p:sp>
      <p:sp>
        <p:nvSpPr>
          <p:cNvPr id="312" name="Google Shape;312;p42"/>
          <p:cNvSpPr txBox="1"/>
          <p:nvPr>
            <p:ph type="title"/>
          </p:nvPr>
        </p:nvSpPr>
        <p:spPr>
          <a:xfrm>
            <a:off x="729450" y="6149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Neden RNN ?</a:t>
            </a:r>
            <a:endParaRPr/>
          </a:p>
        </p:txBody>
      </p:sp>
      <p:sp>
        <p:nvSpPr>
          <p:cNvPr id="313" name="Google Shape;313;p42"/>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30</a:t>
            </a:r>
            <a:endParaRPr sz="3000">
              <a:solidFill>
                <a:srgbClr val="21212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ph type="title"/>
          </p:nvPr>
        </p:nvSpPr>
        <p:spPr>
          <a:xfrm>
            <a:off x="727650" y="621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Arial"/>
                <a:ea typeface="Arial"/>
                <a:cs typeface="Arial"/>
                <a:sym typeface="Arial"/>
              </a:rPr>
              <a:t>RNN Uygulama Alanları</a:t>
            </a:r>
            <a:endParaRPr>
              <a:latin typeface="Arial"/>
              <a:ea typeface="Arial"/>
              <a:cs typeface="Arial"/>
              <a:sym typeface="Arial"/>
            </a:endParaRPr>
          </a:p>
        </p:txBody>
      </p:sp>
      <p:pic>
        <p:nvPicPr>
          <p:cNvPr id="319" name="Google Shape;319;p43"/>
          <p:cNvPicPr preferRelativeResize="0"/>
          <p:nvPr/>
        </p:nvPicPr>
        <p:blipFill>
          <a:blip r:embed="rId3">
            <a:alphaModFix/>
          </a:blip>
          <a:stretch>
            <a:fillRect/>
          </a:stretch>
        </p:blipFill>
        <p:spPr>
          <a:xfrm>
            <a:off x="661550" y="1745710"/>
            <a:ext cx="3910450" cy="2535655"/>
          </a:xfrm>
          <a:prstGeom prst="rect">
            <a:avLst/>
          </a:prstGeom>
          <a:noFill/>
          <a:ln>
            <a:noFill/>
          </a:ln>
        </p:spPr>
      </p:pic>
      <p:sp>
        <p:nvSpPr>
          <p:cNvPr id="320" name="Google Shape;320;p43"/>
          <p:cNvSpPr txBox="1"/>
          <p:nvPr>
            <p:ph type="title"/>
          </p:nvPr>
        </p:nvSpPr>
        <p:spPr>
          <a:xfrm>
            <a:off x="727650" y="1300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Arial"/>
                <a:ea typeface="Arial"/>
                <a:cs typeface="Arial"/>
                <a:sym typeface="Arial"/>
              </a:rPr>
              <a:t>Image Captioning</a:t>
            </a:r>
            <a:endParaRPr>
              <a:latin typeface="Arial"/>
              <a:ea typeface="Arial"/>
              <a:cs typeface="Arial"/>
              <a:sym typeface="Arial"/>
            </a:endParaRPr>
          </a:p>
        </p:txBody>
      </p:sp>
      <p:sp>
        <p:nvSpPr>
          <p:cNvPr id="321" name="Google Shape;321;p43"/>
          <p:cNvSpPr/>
          <p:nvPr/>
        </p:nvSpPr>
        <p:spPr>
          <a:xfrm>
            <a:off x="4572000" y="2168525"/>
            <a:ext cx="4225200" cy="535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 sz="2000">
                <a:solidFill>
                  <a:schemeClr val="dk2"/>
                </a:solidFill>
              </a:rPr>
              <a:t>Bir köpek havada bir top yakalıyor.</a:t>
            </a:r>
            <a:endParaRPr sz="2000">
              <a:solidFill>
                <a:schemeClr val="dk2"/>
              </a:solidFill>
            </a:endParaRPr>
          </a:p>
        </p:txBody>
      </p:sp>
      <p:sp>
        <p:nvSpPr>
          <p:cNvPr id="322" name="Google Shape;322;p43"/>
          <p:cNvSpPr txBox="1"/>
          <p:nvPr/>
        </p:nvSpPr>
        <p:spPr>
          <a:xfrm>
            <a:off x="4815225" y="2853100"/>
            <a:ext cx="3910500" cy="1352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tr" sz="2000">
                <a:solidFill>
                  <a:schemeClr val="dk2"/>
                </a:solidFill>
              </a:rPr>
              <a:t>RNN, görüntüdeki aktiviteleri analiz ederek bir görüntüyü altyazılamak için kullanılır</a:t>
            </a:r>
            <a:endParaRPr sz="2000">
              <a:solidFill>
                <a:schemeClr val="dk2"/>
              </a:solidFill>
            </a:endParaRPr>
          </a:p>
        </p:txBody>
      </p:sp>
      <p:sp>
        <p:nvSpPr>
          <p:cNvPr id="323" name="Google Shape;323;p43"/>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31</a:t>
            </a:r>
            <a:endParaRPr sz="3000">
              <a:solidFill>
                <a:srgbClr val="21212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44"/>
          <p:cNvPicPr preferRelativeResize="0"/>
          <p:nvPr/>
        </p:nvPicPr>
        <p:blipFill>
          <a:blip r:embed="rId3">
            <a:alphaModFix/>
          </a:blip>
          <a:stretch>
            <a:fillRect/>
          </a:stretch>
        </p:blipFill>
        <p:spPr>
          <a:xfrm>
            <a:off x="620825" y="1892838"/>
            <a:ext cx="3701150" cy="2072174"/>
          </a:xfrm>
          <a:prstGeom prst="rect">
            <a:avLst/>
          </a:prstGeom>
          <a:noFill/>
          <a:ln>
            <a:noFill/>
          </a:ln>
        </p:spPr>
      </p:pic>
      <p:sp>
        <p:nvSpPr>
          <p:cNvPr id="329" name="Google Shape;329;p44"/>
          <p:cNvSpPr txBox="1"/>
          <p:nvPr>
            <p:ph type="title"/>
          </p:nvPr>
        </p:nvSpPr>
        <p:spPr>
          <a:xfrm>
            <a:off x="727650" y="621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Arial"/>
                <a:ea typeface="Arial"/>
                <a:cs typeface="Arial"/>
                <a:sym typeface="Arial"/>
              </a:rPr>
              <a:t>RNN Uygulama Alanları</a:t>
            </a:r>
            <a:endParaRPr>
              <a:latin typeface="Arial"/>
              <a:ea typeface="Arial"/>
              <a:cs typeface="Arial"/>
              <a:sym typeface="Arial"/>
            </a:endParaRPr>
          </a:p>
        </p:txBody>
      </p:sp>
      <p:sp>
        <p:nvSpPr>
          <p:cNvPr id="330" name="Google Shape;330;p44"/>
          <p:cNvSpPr txBox="1"/>
          <p:nvPr>
            <p:ph type="title"/>
          </p:nvPr>
        </p:nvSpPr>
        <p:spPr>
          <a:xfrm>
            <a:off x="727650" y="1300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Arial"/>
                <a:ea typeface="Arial"/>
                <a:cs typeface="Arial"/>
                <a:sym typeface="Arial"/>
              </a:rPr>
              <a:t>Time Series Prediction</a:t>
            </a:r>
            <a:endParaRPr>
              <a:latin typeface="Arial"/>
              <a:ea typeface="Arial"/>
              <a:cs typeface="Arial"/>
              <a:sym typeface="Arial"/>
            </a:endParaRPr>
          </a:p>
        </p:txBody>
      </p:sp>
      <p:sp>
        <p:nvSpPr>
          <p:cNvPr id="331" name="Google Shape;331;p44"/>
          <p:cNvSpPr txBox="1"/>
          <p:nvPr/>
        </p:nvSpPr>
        <p:spPr>
          <a:xfrm>
            <a:off x="4321975" y="2090375"/>
            <a:ext cx="4437600" cy="5715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tr" sz="2200">
                <a:solidFill>
                  <a:schemeClr val="dk2"/>
                </a:solidFill>
              </a:rPr>
              <a:t>RNN kullanılarak belirli bir ayda hisse senedi fiyatlarının tahmini gibi herhangi bir zaman serisi problemi çözülebilir</a:t>
            </a:r>
            <a:endParaRPr sz="2200">
              <a:solidFill>
                <a:schemeClr val="dk2"/>
              </a:solidFill>
            </a:endParaRPr>
          </a:p>
        </p:txBody>
      </p:sp>
      <p:sp>
        <p:nvSpPr>
          <p:cNvPr id="332" name="Google Shape;332;p44"/>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32</a:t>
            </a:r>
            <a:endParaRPr sz="3000">
              <a:solidFill>
                <a:srgbClr val="21212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Arial"/>
                <a:ea typeface="Arial"/>
                <a:cs typeface="Arial"/>
                <a:sym typeface="Arial"/>
              </a:rPr>
              <a:t>NLP</a:t>
            </a:r>
            <a:endParaRPr>
              <a:latin typeface="Arial"/>
              <a:ea typeface="Arial"/>
              <a:cs typeface="Arial"/>
              <a:sym typeface="Arial"/>
            </a:endParaRPr>
          </a:p>
        </p:txBody>
      </p:sp>
      <p:sp>
        <p:nvSpPr>
          <p:cNvPr id="338" name="Google Shape;338;p45"/>
          <p:cNvSpPr txBox="1"/>
          <p:nvPr>
            <p:ph idx="1" type="body"/>
          </p:nvPr>
        </p:nvSpPr>
        <p:spPr>
          <a:xfrm>
            <a:off x="4143400" y="1853850"/>
            <a:ext cx="39432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tr" sz="2000">
                <a:solidFill>
                  <a:schemeClr val="dk2"/>
                </a:solidFill>
                <a:latin typeface="Arial"/>
                <a:ea typeface="Arial"/>
                <a:cs typeface="Arial"/>
                <a:sym typeface="Arial"/>
              </a:rPr>
              <a:t>Doğal Dil İşleme için RNN kullanılarak Metin Madenciliği ve Duygu Analizi yapılabilir</a:t>
            </a:r>
            <a:endParaRPr sz="2000">
              <a:solidFill>
                <a:schemeClr val="dk2"/>
              </a:solidFill>
              <a:latin typeface="Arial"/>
              <a:ea typeface="Arial"/>
              <a:cs typeface="Arial"/>
              <a:sym typeface="Arial"/>
            </a:endParaRPr>
          </a:p>
        </p:txBody>
      </p:sp>
      <p:sp>
        <p:nvSpPr>
          <p:cNvPr id="339" name="Google Shape;339;p45"/>
          <p:cNvSpPr txBox="1"/>
          <p:nvPr>
            <p:ph type="title"/>
          </p:nvPr>
        </p:nvSpPr>
        <p:spPr>
          <a:xfrm>
            <a:off x="727650" y="603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RNN Uygulama Alanları</a:t>
            </a:r>
            <a:endParaRPr/>
          </a:p>
          <a:p>
            <a:pPr indent="0" lvl="0" marL="0" rtl="0" algn="l">
              <a:spcBef>
                <a:spcPts val="0"/>
              </a:spcBef>
              <a:spcAft>
                <a:spcPts val="0"/>
              </a:spcAft>
              <a:buNone/>
            </a:pPr>
            <a:r>
              <a:t/>
            </a:r>
            <a:endParaRPr/>
          </a:p>
        </p:txBody>
      </p:sp>
      <p:pic>
        <p:nvPicPr>
          <p:cNvPr id="340" name="Google Shape;340;p45"/>
          <p:cNvPicPr preferRelativeResize="0"/>
          <p:nvPr/>
        </p:nvPicPr>
        <p:blipFill>
          <a:blip r:embed="rId3">
            <a:alphaModFix/>
          </a:blip>
          <a:stretch>
            <a:fillRect/>
          </a:stretch>
        </p:blipFill>
        <p:spPr>
          <a:xfrm>
            <a:off x="727650" y="1853860"/>
            <a:ext cx="3258950" cy="2173680"/>
          </a:xfrm>
          <a:prstGeom prst="rect">
            <a:avLst/>
          </a:prstGeom>
          <a:noFill/>
          <a:ln>
            <a:noFill/>
          </a:ln>
        </p:spPr>
      </p:pic>
      <p:sp>
        <p:nvSpPr>
          <p:cNvPr id="341" name="Google Shape;341;p45"/>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33</a:t>
            </a:r>
            <a:endParaRPr sz="3000">
              <a:solidFill>
                <a:srgbClr val="21212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6"/>
          <p:cNvSpPr txBox="1"/>
          <p:nvPr>
            <p:ph type="title"/>
          </p:nvPr>
        </p:nvSpPr>
        <p:spPr>
          <a:xfrm>
            <a:off x="729450" y="13423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Arial"/>
                <a:ea typeface="Arial"/>
                <a:cs typeface="Arial"/>
                <a:sym typeface="Arial"/>
              </a:rPr>
              <a:t>Machine </a:t>
            </a:r>
            <a:r>
              <a:rPr lang="tr">
                <a:latin typeface="Arial"/>
                <a:ea typeface="Arial"/>
                <a:cs typeface="Arial"/>
                <a:sym typeface="Arial"/>
              </a:rPr>
              <a:t>Translation</a:t>
            </a:r>
            <a:endParaRPr>
              <a:latin typeface="Arial"/>
              <a:ea typeface="Arial"/>
              <a:cs typeface="Arial"/>
              <a:sym typeface="Arial"/>
            </a:endParaRPr>
          </a:p>
        </p:txBody>
      </p:sp>
      <p:sp>
        <p:nvSpPr>
          <p:cNvPr id="347" name="Google Shape;347;p46"/>
          <p:cNvSpPr txBox="1"/>
          <p:nvPr>
            <p:ph idx="1" type="body"/>
          </p:nvPr>
        </p:nvSpPr>
        <p:spPr>
          <a:xfrm>
            <a:off x="4458025" y="2162125"/>
            <a:ext cx="3960000" cy="21378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tr" sz="2000">
                <a:solidFill>
                  <a:schemeClr val="dk2"/>
                </a:solidFill>
                <a:latin typeface="Arial"/>
                <a:ea typeface="Arial"/>
                <a:cs typeface="Arial"/>
                <a:sym typeface="Arial"/>
              </a:rPr>
              <a:t>Bir dilde verilen bir girdi, RNN kullanılarak farklı dillerde çıktıya çevrilebilir.</a:t>
            </a:r>
            <a:endParaRPr sz="2000">
              <a:solidFill>
                <a:schemeClr val="dk2"/>
              </a:solidFill>
              <a:latin typeface="Arial"/>
              <a:ea typeface="Arial"/>
              <a:cs typeface="Arial"/>
              <a:sym typeface="Arial"/>
            </a:endParaRPr>
          </a:p>
        </p:txBody>
      </p:sp>
      <p:pic>
        <p:nvPicPr>
          <p:cNvPr id="348" name="Google Shape;348;p46"/>
          <p:cNvPicPr preferRelativeResize="0"/>
          <p:nvPr/>
        </p:nvPicPr>
        <p:blipFill>
          <a:blip r:embed="rId3">
            <a:alphaModFix/>
          </a:blip>
          <a:stretch>
            <a:fillRect/>
          </a:stretch>
        </p:blipFill>
        <p:spPr>
          <a:xfrm>
            <a:off x="729450" y="2140525"/>
            <a:ext cx="3622900" cy="2137800"/>
          </a:xfrm>
          <a:prstGeom prst="rect">
            <a:avLst/>
          </a:prstGeom>
          <a:noFill/>
          <a:ln>
            <a:noFill/>
          </a:ln>
        </p:spPr>
      </p:pic>
      <p:sp>
        <p:nvSpPr>
          <p:cNvPr id="349" name="Google Shape;349;p46"/>
          <p:cNvSpPr txBox="1"/>
          <p:nvPr>
            <p:ph type="title"/>
          </p:nvPr>
        </p:nvSpPr>
        <p:spPr>
          <a:xfrm>
            <a:off x="727650" y="6212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Arial"/>
                <a:ea typeface="Arial"/>
                <a:cs typeface="Arial"/>
                <a:sym typeface="Arial"/>
              </a:rPr>
              <a:t>RNN Uygulama Alanları</a:t>
            </a:r>
            <a:endParaRPr>
              <a:latin typeface="Arial"/>
              <a:ea typeface="Arial"/>
              <a:cs typeface="Arial"/>
              <a:sym typeface="Arial"/>
            </a:endParaRPr>
          </a:p>
        </p:txBody>
      </p:sp>
      <p:sp>
        <p:nvSpPr>
          <p:cNvPr id="350" name="Google Shape;350;p46"/>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34</a:t>
            </a:r>
            <a:endParaRPr sz="3000">
              <a:solidFill>
                <a:srgbClr val="21212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7"/>
          <p:cNvSpPr txBox="1"/>
          <p:nvPr>
            <p:ph type="title"/>
          </p:nvPr>
        </p:nvSpPr>
        <p:spPr>
          <a:xfrm>
            <a:off x="727650" y="6497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r" sz="2340"/>
              <a:t>RNN nasıl çalışır ?</a:t>
            </a:r>
            <a:endParaRPr sz="2340"/>
          </a:p>
        </p:txBody>
      </p:sp>
      <p:sp>
        <p:nvSpPr>
          <p:cNvPr id="356" name="Google Shape;356;p47"/>
          <p:cNvSpPr txBox="1"/>
          <p:nvPr>
            <p:ph idx="1" type="body"/>
          </p:nvPr>
        </p:nvSpPr>
        <p:spPr>
          <a:xfrm>
            <a:off x="4488450" y="1184975"/>
            <a:ext cx="3725100" cy="324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tr" sz="2000">
                <a:solidFill>
                  <a:srgbClr val="3C4043"/>
                </a:solidFill>
                <a:highlight>
                  <a:schemeClr val="lt1"/>
                </a:highlight>
                <a:latin typeface="Roboto"/>
                <a:ea typeface="Roboto"/>
                <a:cs typeface="Roboto"/>
                <a:sym typeface="Roboto"/>
              </a:rPr>
              <a:t>Tekrarlayan sinir ağının (RNN) ne olduğuna bir göz atalım. Tekrarlayan sinir ağı (RNN), bir katmanın çıktısını kaydetme ve bunu katmanın çıktısını tahmin etmek için girişe geri besleme prensibiyle çalışır.</a:t>
            </a:r>
            <a:endParaRPr sz="2000">
              <a:highlight>
                <a:schemeClr val="lt1"/>
              </a:highlight>
            </a:endParaRPr>
          </a:p>
        </p:txBody>
      </p:sp>
      <p:pic>
        <p:nvPicPr>
          <p:cNvPr id="357" name="Google Shape;357;p47"/>
          <p:cNvPicPr preferRelativeResize="0"/>
          <p:nvPr/>
        </p:nvPicPr>
        <p:blipFill>
          <a:blip r:embed="rId3">
            <a:alphaModFix/>
          </a:blip>
          <a:stretch>
            <a:fillRect/>
          </a:stretch>
        </p:blipFill>
        <p:spPr>
          <a:xfrm>
            <a:off x="729450" y="1184975"/>
            <a:ext cx="3228500" cy="3547975"/>
          </a:xfrm>
          <a:prstGeom prst="rect">
            <a:avLst/>
          </a:prstGeom>
          <a:noFill/>
          <a:ln>
            <a:noFill/>
          </a:ln>
        </p:spPr>
      </p:pic>
      <p:sp>
        <p:nvSpPr>
          <p:cNvPr id="358" name="Google Shape;358;p47"/>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35</a:t>
            </a:r>
            <a:endParaRPr sz="3000">
              <a:solidFill>
                <a:srgbClr val="21212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type="title"/>
          </p:nvPr>
        </p:nvSpPr>
        <p:spPr>
          <a:xfrm>
            <a:off x="775600" y="6267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r" sz="2340"/>
              <a:t>RNN nasıl çalışır ?</a:t>
            </a:r>
            <a:endParaRPr sz="2340"/>
          </a:p>
        </p:txBody>
      </p:sp>
      <p:pic>
        <p:nvPicPr>
          <p:cNvPr id="364" name="Google Shape;364;p48"/>
          <p:cNvPicPr preferRelativeResize="0"/>
          <p:nvPr/>
        </p:nvPicPr>
        <p:blipFill>
          <a:blip r:embed="rId3">
            <a:alphaModFix/>
          </a:blip>
          <a:stretch>
            <a:fillRect/>
          </a:stretch>
        </p:blipFill>
        <p:spPr>
          <a:xfrm>
            <a:off x="773100" y="1379175"/>
            <a:ext cx="7597825" cy="3342225"/>
          </a:xfrm>
          <a:prstGeom prst="rect">
            <a:avLst/>
          </a:prstGeom>
          <a:noFill/>
          <a:ln>
            <a:noFill/>
          </a:ln>
        </p:spPr>
      </p:pic>
      <p:sp>
        <p:nvSpPr>
          <p:cNvPr id="365" name="Google Shape;365;p48"/>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36</a:t>
            </a:r>
            <a:endParaRPr sz="3000">
              <a:solidFill>
                <a:srgbClr val="21212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9"/>
          <p:cNvSpPr txBox="1"/>
          <p:nvPr>
            <p:ph type="title"/>
          </p:nvPr>
        </p:nvSpPr>
        <p:spPr>
          <a:xfrm>
            <a:off x="729450" y="5575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r" sz="2340"/>
              <a:t>RNN nasıl çalışır ?</a:t>
            </a:r>
            <a:endParaRPr sz="2340"/>
          </a:p>
        </p:txBody>
      </p:sp>
      <p:sp>
        <p:nvSpPr>
          <p:cNvPr id="371" name="Google Shape;371;p49"/>
          <p:cNvSpPr txBox="1"/>
          <p:nvPr>
            <p:ph idx="1" type="body"/>
          </p:nvPr>
        </p:nvSpPr>
        <p:spPr>
          <a:xfrm>
            <a:off x="729450" y="1411575"/>
            <a:ext cx="7688700" cy="30906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tr" sz="2000">
                <a:solidFill>
                  <a:srgbClr val="333333"/>
                </a:solidFill>
                <a:highlight>
                  <a:srgbClr val="FBFBFB"/>
                </a:highlight>
                <a:latin typeface="Arial"/>
                <a:ea typeface="Arial"/>
                <a:cs typeface="Arial"/>
                <a:sym typeface="Arial"/>
              </a:rPr>
              <a:t>RNN'ler, karmaşık görevleri gerçekleştirmek için birlikte çalışan veri işleme düğümleri olan nöronlardan oluşur. Nöronlar girdi, çıktı ve gizli katmanlar olarak düzenlenmiştir. Giriş katmanı işlenecek bilgileri alır, çıktı katmanı ise sonucu sağlar. Veri işleme, analiz ve tahmin gizli katmanda gerçekleşir. </a:t>
            </a:r>
            <a:endParaRPr sz="2000"/>
          </a:p>
        </p:txBody>
      </p:sp>
      <p:sp>
        <p:nvSpPr>
          <p:cNvPr id="372" name="Google Shape;372;p49"/>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37</a:t>
            </a:r>
            <a:endParaRPr sz="3000">
              <a:solidFill>
                <a:srgbClr val="21212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0"/>
          <p:cNvSpPr txBox="1"/>
          <p:nvPr>
            <p:ph type="title"/>
          </p:nvPr>
        </p:nvSpPr>
        <p:spPr>
          <a:xfrm>
            <a:off x="729450" y="5805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RNN nasıl çalışır?</a:t>
            </a:r>
            <a:endParaRPr/>
          </a:p>
        </p:txBody>
      </p:sp>
      <p:sp>
        <p:nvSpPr>
          <p:cNvPr id="378" name="Google Shape;378;p50"/>
          <p:cNvSpPr txBox="1"/>
          <p:nvPr>
            <p:ph idx="1" type="body"/>
          </p:nvPr>
        </p:nvSpPr>
        <p:spPr>
          <a:xfrm>
            <a:off x="729450" y="1526900"/>
            <a:ext cx="7688700" cy="2813100"/>
          </a:xfrm>
          <a:prstGeom prst="rect">
            <a:avLst/>
          </a:prstGeom>
        </p:spPr>
        <p:txBody>
          <a:bodyPr anchorCtr="0" anchor="t" bIns="91425" lIns="91425" spcFirstLastPara="1" rIns="91425" wrap="square" tIns="91425">
            <a:noAutofit/>
          </a:bodyPr>
          <a:lstStyle/>
          <a:p>
            <a:pPr indent="0" lvl="0" marL="0" rtl="0" algn="just">
              <a:spcBef>
                <a:spcPts val="1100"/>
              </a:spcBef>
              <a:spcAft>
                <a:spcPts val="0"/>
              </a:spcAft>
              <a:buNone/>
            </a:pPr>
            <a:r>
              <a:rPr lang="tr" sz="2000">
                <a:solidFill>
                  <a:srgbClr val="333333"/>
                </a:solidFill>
                <a:highlight>
                  <a:srgbClr val="FBFBFB"/>
                </a:highlight>
                <a:latin typeface="Arial"/>
                <a:ea typeface="Arial"/>
                <a:cs typeface="Arial"/>
                <a:sym typeface="Arial"/>
              </a:rPr>
              <a:t>RNN'ler, aldıkları sıralı verileri gizli katmanlara her seferinde bir adım ileterek çalışır. Bununla birlikte, kendi kendini döngüleyen veya </a:t>
            </a:r>
            <a:r>
              <a:rPr i="1" lang="tr" sz="2000">
                <a:solidFill>
                  <a:srgbClr val="333333"/>
                </a:solidFill>
                <a:highlight>
                  <a:srgbClr val="FBFBFB"/>
                </a:highlight>
                <a:latin typeface="Arial"/>
                <a:ea typeface="Arial"/>
                <a:cs typeface="Arial"/>
                <a:sym typeface="Arial"/>
              </a:rPr>
              <a:t>tekrarlayan </a:t>
            </a:r>
            <a:r>
              <a:rPr lang="tr" sz="2000">
                <a:solidFill>
                  <a:srgbClr val="333333"/>
                </a:solidFill>
                <a:highlight>
                  <a:srgbClr val="FBFBFB"/>
                </a:highlight>
                <a:latin typeface="Arial"/>
                <a:ea typeface="Arial"/>
                <a:cs typeface="Arial"/>
                <a:sym typeface="Arial"/>
              </a:rPr>
              <a:t>bir iş akışına da sahiptirler; gizli katman, kısa vadeli bir bellek bileşeninde gelecekteki tahminler için önceki girdileri hatırlayabilir ve kullanabilir. Bir sonraki diziyi tahmin etmek için mevcut girişi ve depolanan belleği kullanır. </a:t>
            </a:r>
            <a:endParaRPr i="1" sz="2000">
              <a:solidFill>
                <a:srgbClr val="333333"/>
              </a:solidFill>
              <a:highlight>
                <a:srgbClr val="FBFBFB"/>
              </a:highlight>
              <a:latin typeface="Arial"/>
              <a:ea typeface="Arial"/>
              <a:cs typeface="Arial"/>
              <a:sym typeface="Arial"/>
            </a:endParaRPr>
          </a:p>
          <a:p>
            <a:pPr indent="0" lvl="0" marL="0" marR="495300" rtl="0" algn="l">
              <a:lnSpc>
                <a:spcPct val="155555"/>
              </a:lnSpc>
              <a:spcBef>
                <a:spcPts val="1100"/>
              </a:spcBef>
              <a:spcAft>
                <a:spcPts val="0"/>
              </a:spcAft>
              <a:buNone/>
            </a:pPr>
            <a:r>
              <a:t/>
            </a:r>
            <a:endParaRPr sz="2000"/>
          </a:p>
        </p:txBody>
      </p:sp>
      <p:sp>
        <p:nvSpPr>
          <p:cNvPr id="379" name="Google Shape;379;p50"/>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38</a:t>
            </a:r>
            <a:endParaRPr sz="3000">
              <a:solidFill>
                <a:srgbClr val="21212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1"/>
          <p:cNvSpPr txBox="1"/>
          <p:nvPr>
            <p:ph type="title"/>
          </p:nvPr>
        </p:nvSpPr>
        <p:spPr>
          <a:xfrm>
            <a:off x="729450" y="5805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r" sz="2340"/>
              <a:t>RNN nasıl çalışır ?</a:t>
            </a:r>
            <a:endParaRPr sz="2340"/>
          </a:p>
        </p:txBody>
      </p:sp>
      <p:sp>
        <p:nvSpPr>
          <p:cNvPr id="385" name="Google Shape;385;p51"/>
          <p:cNvSpPr txBox="1"/>
          <p:nvPr>
            <p:ph idx="1" type="body"/>
          </p:nvPr>
        </p:nvSpPr>
        <p:spPr>
          <a:xfrm>
            <a:off x="729450" y="1376975"/>
            <a:ext cx="7688700" cy="3263700"/>
          </a:xfrm>
          <a:prstGeom prst="rect">
            <a:avLst/>
          </a:prstGeom>
        </p:spPr>
        <p:txBody>
          <a:bodyPr anchorCtr="0" anchor="t" bIns="91425" lIns="91425" spcFirstLastPara="1" rIns="91425" wrap="square" tIns="91425">
            <a:noAutofit/>
          </a:bodyPr>
          <a:lstStyle/>
          <a:p>
            <a:pPr indent="0" lvl="0" marL="0" rtl="0" algn="just">
              <a:spcBef>
                <a:spcPts val="1100"/>
              </a:spcBef>
              <a:spcAft>
                <a:spcPts val="1100"/>
              </a:spcAft>
              <a:buNone/>
            </a:pPr>
            <a:r>
              <a:rPr lang="tr" sz="2000">
                <a:solidFill>
                  <a:srgbClr val="333333"/>
                </a:solidFill>
                <a:highlight>
                  <a:srgbClr val="FBFBFB"/>
                </a:highlight>
                <a:latin typeface="Arial"/>
                <a:ea typeface="Arial"/>
                <a:cs typeface="Arial"/>
                <a:sym typeface="Arial"/>
              </a:rPr>
              <a:t>Şu sıraya göz atın: Elma kırmızıdır. RNN'nin Elma giriş dizisini aldığında kırmızıyı tahmin etmesini istiyorsunuz. Gizli katman Elma kelimesini işlediğinde bir kopyasını hafızasında saklar. Daha sonra dır kelimeyi gördüğünde Elma kelimesini hafızasından hatırlar ve tam diziyi anlar: Elma x'tir. Daha sonra daha iyi doğruluk için kırmızı kelimesini tahmin edebilir. Bu, RNN'leri konuşma tanıma, makine çevirisi ve diğer dil modelleme görevlerinde faydalı kılar.</a:t>
            </a:r>
            <a:endParaRPr sz="2000">
              <a:latin typeface="Arial"/>
              <a:ea typeface="Arial"/>
              <a:cs typeface="Arial"/>
              <a:sym typeface="Arial"/>
            </a:endParaRPr>
          </a:p>
        </p:txBody>
      </p:sp>
      <p:sp>
        <p:nvSpPr>
          <p:cNvPr id="386" name="Google Shape;386;p51"/>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39</a:t>
            </a:r>
            <a:endParaRPr sz="3000">
              <a:solidFill>
                <a:srgbClr val="21212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ph idx="1" type="body"/>
          </p:nvPr>
        </p:nvSpPr>
        <p:spPr>
          <a:xfrm>
            <a:off x="174925" y="1334575"/>
            <a:ext cx="4913400" cy="35640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lang="tr" sz="1900">
                <a:solidFill>
                  <a:srgbClr val="333333"/>
                </a:solidFill>
                <a:highlight>
                  <a:srgbClr val="FFFFFF"/>
                </a:highlight>
                <a:latin typeface="Arial"/>
                <a:ea typeface="Arial"/>
                <a:cs typeface="Arial"/>
                <a:sym typeface="Arial"/>
              </a:rPr>
              <a:t>Beynimiz bir konu hakkındaki bilgiyi tam olarak kavrayabilmesi ve bilgiye karşı doğru bir yanıt oluşturabilmesi için o konu hakkındaki eskiden öğrenilen bilgiler ile yeni öğrenilmiş bilgileri kullanır. Yani beyin eski </a:t>
            </a:r>
            <a:r>
              <a:rPr lang="tr" sz="1900">
                <a:solidFill>
                  <a:srgbClr val="333333"/>
                </a:solidFill>
                <a:highlight>
                  <a:srgbClr val="FFFFFF"/>
                </a:highlight>
                <a:latin typeface="Arial"/>
                <a:ea typeface="Arial"/>
                <a:cs typeface="Arial"/>
                <a:sym typeface="Arial"/>
              </a:rPr>
              <a:t>bilgilerle</a:t>
            </a:r>
            <a:r>
              <a:rPr lang="tr" sz="1900">
                <a:solidFill>
                  <a:srgbClr val="333333"/>
                </a:solidFill>
                <a:highlight>
                  <a:srgbClr val="FFFFFF"/>
                </a:highlight>
                <a:latin typeface="Arial"/>
                <a:ea typeface="Arial"/>
                <a:cs typeface="Arial"/>
                <a:sym typeface="Arial"/>
              </a:rPr>
              <a:t> yeni öğrenilen bilgileri anlamlaştırarak bir bütün oluşturur. Eski bilgiler tecrübe yoluyla elde edilir. Eğer eski bilgiler yanlışsa, eski bilgiler unutulmaya zorlanır.</a:t>
            </a:r>
            <a:endParaRPr sz="2000">
              <a:latin typeface="Arial"/>
              <a:ea typeface="Arial"/>
              <a:cs typeface="Arial"/>
              <a:sym typeface="Arial"/>
            </a:endParaRPr>
          </a:p>
        </p:txBody>
      </p:sp>
      <p:pic>
        <p:nvPicPr>
          <p:cNvPr id="111" name="Google Shape;111;p16"/>
          <p:cNvPicPr preferRelativeResize="0"/>
          <p:nvPr/>
        </p:nvPicPr>
        <p:blipFill>
          <a:blip r:embed="rId3">
            <a:alphaModFix/>
          </a:blip>
          <a:stretch>
            <a:fillRect/>
          </a:stretch>
        </p:blipFill>
        <p:spPr>
          <a:xfrm>
            <a:off x="5571550" y="1441150"/>
            <a:ext cx="3466076" cy="2752475"/>
          </a:xfrm>
          <a:prstGeom prst="rect">
            <a:avLst/>
          </a:prstGeom>
          <a:noFill/>
          <a:ln>
            <a:noFill/>
          </a:ln>
        </p:spPr>
      </p:pic>
      <p:sp>
        <p:nvSpPr>
          <p:cNvPr id="112" name="Google Shape;112;p16"/>
          <p:cNvSpPr txBox="1"/>
          <p:nvPr/>
        </p:nvSpPr>
        <p:spPr>
          <a:xfrm>
            <a:off x="8545675" y="4448450"/>
            <a:ext cx="5340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4</a:t>
            </a:r>
            <a:endParaRPr sz="3000">
              <a:solidFill>
                <a:srgbClr val="21212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ph type="title"/>
          </p:nvPr>
        </p:nvSpPr>
        <p:spPr>
          <a:xfrm>
            <a:off x="729450" y="5690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r" sz="2340"/>
              <a:t>RNN nasıl çalışır ?</a:t>
            </a:r>
            <a:endParaRPr sz="2340"/>
          </a:p>
        </p:txBody>
      </p:sp>
      <p:sp>
        <p:nvSpPr>
          <p:cNvPr id="392" name="Google Shape;392;p52"/>
          <p:cNvSpPr txBox="1"/>
          <p:nvPr>
            <p:ph idx="1" type="body"/>
          </p:nvPr>
        </p:nvSpPr>
        <p:spPr>
          <a:xfrm>
            <a:off x="729450" y="1434650"/>
            <a:ext cx="7688700" cy="2121900"/>
          </a:xfrm>
          <a:prstGeom prst="rect">
            <a:avLst/>
          </a:prstGeom>
        </p:spPr>
        <p:txBody>
          <a:bodyPr anchorCtr="0" anchor="t" bIns="91425" lIns="91425" spcFirstLastPara="1" rIns="91425" wrap="square" tIns="91425">
            <a:normAutofit lnSpcReduction="10000"/>
          </a:bodyPr>
          <a:lstStyle/>
          <a:p>
            <a:pPr indent="0" lvl="0" marL="0" rtl="0" algn="just">
              <a:spcBef>
                <a:spcPts val="0"/>
              </a:spcBef>
              <a:spcAft>
                <a:spcPts val="1200"/>
              </a:spcAft>
              <a:buNone/>
            </a:pPr>
            <a:r>
              <a:rPr lang="tr" sz="2000">
                <a:solidFill>
                  <a:srgbClr val="333333"/>
                </a:solidFill>
                <a:highlight>
                  <a:srgbClr val="FBFBFB"/>
                </a:highlight>
                <a:latin typeface="Arial"/>
                <a:ea typeface="Arial"/>
                <a:cs typeface="Arial"/>
                <a:sym typeface="Arial"/>
              </a:rPr>
              <a:t>Makine öğrenimi (Machine Learning) (ML) mühendisleri, modeli eğitim verileriyle besleyerek ve performansını iyileştirerek RNN'ler gibi derin sinir ağlarını eğitir. ML'de nöronun ağırlıkları, eğitim sırasında öğrenilen bilgilerin çıktıyı tahmin ederken ne kadar etkili olduğunu belirleyen sinyallerdir. Bir RNN'deki her katman aynı ağırlığı paylaşır. </a:t>
            </a:r>
            <a:endParaRPr sz="2000">
              <a:latin typeface="Arial"/>
              <a:ea typeface="Arial"/>
              <a:cs typeface="Arial"/>
              <a:sym typeface="Arial"/>
            </a:endParaRPr>
          </a:p>
        </p:txBody>
      </p:sp>
      <p:sp>
        <p:nvSpPr>
          <p:cNvPr id="393" name="Google Shape;393;p52"/>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40</a:t>
            </a:r>
            <a:endParaRPr sz="3000">
              <a:solidFill>
                <a:srgbClr val="21212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3"/>
          <p:cNvSpPr txBox="1"/>
          <p:nvPr>
            <p:ph type="title"/>
          </p:nvPr>
        </p:nvSpPr>
        <p:spPr>
          <a:xfrm>
            <a:off x="727650" y="5805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r" sz="2300"/>
              <a:t>RNN nasıl çalışır ?</a:t>
            </a:r>
            <a:endParaRPr sz="2300"/>
          </a:p>
        </p:txBody>
      </p:sp>
      <p:sp>
        <p:nvSpPr>
          <p:cNvPr id="399" name="Google Shape;399;p53"/>
          <p:cNvSpPr txBox="1"/>
          <p:nvPr>
            <p:ph idx="1" type="body"/>
          </p:nvPr>
        </p:nvSpPr>
        <p:spPr>
          <a:xfrm>
            <a:off x="729450" y="1434650"/>
            <a:ext cx="7688700" cy="31599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lang="tr" sz="2000">
                <a:solidFill>
                  <a:srgbClr val="333333"/>
                </a:solidFill>
                <a:highlight>
                  <a:srgbClr val="FBFBFB"/>
                </a:highlight>
                <a:latin typeface="Arial"/>
                <a:ea typeface="Arial"/>
                <a:cs typeface="Arial"/>
                <a:sym typeface="Arial"/>
              </a:rPr>
              <a:t>ML mühendisleri, tahmin doğruluğunu artırmak için ağırlıkları ayarlar. Model hatasını hesaplamak ve ağırlığını buna göre ayarlamak için zaman içinde geri yayılma (BPTT) adı verilen bir teknik kullanırlar. BPTT, çıktıyı önceki zaman adımına geri döndürür ve hata oranını yeniden hesaplar. Bu şekilde, dizideki hangi gizli durumun önemli bir hataya neden olduğunu belirleyebilir ve hata payını azaltmak için ağırlığı yeniden ayarlayabilir.</a:t>
            </a:r>
            <a:endParaRPr sz="2000">
              <a:latin typeface="Arial"/>
              <a:ea typeface="Arial"/>
              <a:cs typeface="Arial"/>
              <a:sym typeface="Arial"/>
            </a:endParaRPr>
          </a:p>
        </p:txBody>
      </p:sp>
      <p:sp>
        <p:nvSpPr>
          <p:cNvPr id="400" name="Google Shape;400;p53"/>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41</a:t>
            </a:r>
            <a:endParaRPr sz="3000">
              <a:solidFill>
                <a:srgbClr val="21212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4"/>
          <p:cNvSpPr txBox="1"/>
          <p:nvPr>
            <p:ph type="title"/>
          </p:nvPr>
        </p:nvSpPr>
        <p:spPr>
          <a:xfrm>
            <a:off x="727650" y="5805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r" sz="2340"/>
              <a:t>RNN nasıl çalışır ?</a:t>
            </a:r>
            <a:endParaRPr sz="2340"/>
          </a:p>
        </p:txBody>
      </p:sp>
      <p:pic>
        <p:nvPicPr>
          <p:cNvPr id="406" name="Google Shape;406;p54"/>
          <p:cNvPicPr preferRelativeResize="0"/>
          <p:nvPr/>
        </p:nvPicPr>
        <p:blipFill>
          <a:blip r:embed="rId3">
            <a:alphaModFix/>
          </a:blip>
          <a:stretch>
            <a:fillRect/>
          </a:stretch>
        </p:blipFill>
        <p:spPr>
          <a:xfrm>
            <a:off x="727650" y="1504175"/>
            <a:ext cx="7688701" cy="3521525"/>
          </a:xfrm>
          <a:prstGeom prst="rect">
            <a:avLst/>
          </a:prstGeom>
          <a:noFill/>
          <a:ln>
            <a:noFill/>
          </a:ln>
        </p:spPr>
      </p:pic>
      <p:sp>
        <p:nvSpPr>
          <p:cNvPr id="407" name="Google Shape;407;p54"/>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42</a:t>
            </a:r>
            <a:endParaRPr sz="3000">
              <a:solidFill>
                <a:srgbClr val="21212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5"/>
          <p:cNvSpPr txBox="1"/>
          <p:nvPr>
            <p:ph type="title"/>
          </p:nvPr>
        </p:nvSpPr>
        <p:spPr>
          <a:xfrm>
            <a:off x="729450" y="6036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r" sz="2340"/>
              <a:t>RNN nasıl çalışır ?</a:t>
            </a:r>
            <a:endParaRPr sz="2340"/>
          </a:p>
        </p:txBody>
      </p:sp>
      <p:sp>
        <p:nvSpPr>
          <p:cNvPr id="413" name="Google Shape;413;p55"/>
          <p:cNvSpPr txBox="1"/>
          <p:nvPr>
            <p:ph idx="1" type="body"/>
          </p:nvPr>
        </p:nvSpPr>
        <p:spPr>
          <a:xfrm>
            <a:off x="798650" y="1375400"/>
            <a:ext cx="7688700" cy="2261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tr" sz="2000">
                <a:solidFill>
                  <a:schemeClr val="dk2"/>
                </a:solidFill>
                <a:highlight>
                  <a:schemeClr val="lt1"/>
                </a:highlight>
                <a:latin typeface="Arial"/>
                <a:ea typeface="Arial"/>
                <a:cs typeface="Arial"/>
                <a:sym typeface="Arial"/>
              </a:rPr>
              <a:t>Burada, "x" giriş katmanıdır, "h" gizli katmandır ve "y" çıkış katmanıdır. A, B ve C, modelin çıktısını iyileştirmek için kullanılan ağ parametreleridir. Herhangi bir t zamanında, geçerli girdi x(t) ve x(t-1)'deki girdinin bir kombinasyonudur. Herhangi bir zamandaki çıktı, çıktıyı iyileştirmek için ağa geri getirilir.</a:t>
            </a:r>
            <a:endParaRPr sz="2000">
              <a:solidFill>
                <a:schemeClr val="dk2"/>
              </a:solidFill>
              <a:highlight>
                <a:schemeClr val="lt1"/>
              </a:highlight>
              <a:latin typeface="Arial"/>
              <a:ea typeface="Arial"/>
              <a:cs typeface="Arial"/>
              <a:sym typeface="Arial"/>
            </a:endParaRPr>
          </a:p>
        </p:txBody>
      </p:sp>
      <p:sp>
        <p:nvSpPr>
          <p:cNvPr id="414" name="Google Shape;414;p55"/>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43</a:t>
            </a:r>
            <a:endParaRPr sz="3000">
              <a:solidFill>
                <a:srgbClr val="21212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6"/>
          <p:cNvSpPr txBox="1"/>
          <p:nvPr>
            <p:ph type="title"/>
          </p:nvPr>
        </p:nvSpPr>
        <p:spPr>
          <a:xfrm>
            <a:off x="729450" y="6036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tr" sz="2340"/>
              <a:t>RNN Türleri</a:t>
            </a:r>
            <a:endParaRPr sz="2340"/>
          </a:p>
        </p:txBody>
      </p:sp>
      <p:sp>
        <p:nvSpPr>
          <p:cNvPr id="420" name="Google Shape;420;p56"/>
          <p:cNvSpPr txBox="1"/>
          <p:nvPr>
            <p:ph idx="1" type="body"/>
          </p:nvPr>
        </p:nvSpPr>
        <p:spPr>
          <a:xfrm>
            <a:off x="727650" y="1441200"/>
            <a:ext cx="7688700" cy="28995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0"/>
              </a:spcAft>
              <a:buNone/>
            </a:pPr>
            <a:r>
              <a:rPr lang="tr" sz="2000">
                <a:solidFill>
                  <a:schemeClr val="dk2"/>
                </a:solidFill>
                <a:latin typeface="Arial"/>
                <a:ea typeface="Arial"/>
                <a:cs typeface="Arial"/>
                <a:sym typeface="Arial"/>
              </a:rPr>
              <a:t>Dört tip RNN vardır:</a:t>
            </a:r>
            <a:endParaRPr sz="2000">
              <a:solidFill>
                <a:schemeClr val="dk2"/>
              </a:solidFill>
              <a:latin typeface="Arial"/>
              <a:ea typeface="Arial"/>
              <a:cs typeface="Arial"/>
              <a:sym typeface="Arial"/>
            </a:endParaRPr>
          </a:p>
          <a:p>
            <a:pPr indent="0" lvl="0" marL="0" rtl="0" algn="just">
              <a:lnSpc>
                <a:spcPct val="105000"/>
              </a:lnSpc>
              <a:spcBef>
                <a:spcPts val="1200"/>
              </a:spcBef>
              <a:spcAft>
                <a:spcPts val="0"/>
              </a:spcAft>
              <a:buNone/>
            </a:pPr>
            <a:r>
              <a:rPr lang="tr" sz="2000">
                <a:solidFill>
                  <a:schemeClr val="dk2"/>
                </a:solidFill>
                <a:latin typeface="Arial"/>
                <a:ea typeface="Arial"/>
                <a:cs typeface="Arial"/>
                <a:sym typeface="Arial"/>
              </a:rPr>
              <a:t>1. One to One (Bire Bir)</a:t>
            </a:r>
            <a:endParaRPr sz="2000">
              <a:solidFill>
                <a:schemeClr val="dk2"/>
              </a:solidFill>
              <a:latin typeface="Arial"/>
              <a:ea typeface="Arial"/>
              <a:cs typeface="Arial"/>
              <a:sym typeface="Arial"/>
            </a:endParaRPr>
          </a:p>
          <a:p>
            <a:pPr indent="0" lvl="0" marL="0" rtl="0" algn="just">
              <a:lnSpc>
                <a:spcPct val="105000"/>
              </a:lnSpc>
              <a:spcBef>
                <a:spcPts val="1200"/>
              </a:spcBef>
              <a:spcAft>
                <a:spcPts val="0"/>
              </a:spcAft>
              <a:buNone/>
            </a:pPr>
            <a:r>
              <a:rPr lang="tr" sz="2000">
                <a:solidFill>
                  <a:schemeClr val="dk2"/>
                </a:solidFill>
                <a:latin typeface="Arial"/>
                <a:ea typeface="Arial"/>
                <a:cs typeface="Arial"/>
                <a:sym typeface="Arial"/>
              </a:rPr>
              <a:t>2. One to Many (Birden Çoğa)</a:t>
            </a:r>
            <a:endParaRPr sz="2000">
              <a:solidFill>
                <a:schemeClr val="dk2"/>
              </a:solidFill>
              <a:latin typeface="Arial"/>
              <a:ea typeface="Arial"/>
              <a:cs typeface="Arial"/>
              <a:sym typeface="Arial"/>
            </a:endParaRPr>
          </a:p>
          <a:p>
            <a:pPr indent="0" lvl="0" marL="0" rtl="0" algn="just">
              <a:lnSpc>
                <a:spcPct val="105000"/>
              </a:lnSpc>
              <a:spcBef>
                <a:spcPts val="1200"/>
              </a:spcBef>
              <a:spcAft>
                <a:spcPts val="0"/>
              </a:spcAft>
              <a:buNone/>
            </a:pPr>
            <a:r>
              <a:rPr lang="tr" sz="2000">
                <a:solidFill>
                  <a:schemeClr val="dk2"/>
                </a:solidFill>
                <a:latin typeface="Arial"/>
                <a:ea typeface="Arial"/>
                <a:cs typeface="Arial"/>
                <a:sym typeface="Arial"/>
              </a:rPr>
              <a:t>3. Many to One (Çoktan Bire)</a:t>
            </a:r>
            <a:endParaRPr sz="2000">
              <a:solidFill>
                <a:schemeClr val="dk2"/>
              </a:solidFill>
              <a:latin typeface="Arial"/>
              <a:ea typeface="Arial"/>
              <a:cs typeface="Arial"/>
              <a:sym typeface="Arial"/>
            </a:endParaRPr>
          </a:p>
          <a:p>
            <a:pPr indent="0" lvl="0" marL="0" rtl="0" algn="just">
              <a:lnSpc>
                <a:spcPct val="105000"/>
              </a:lnSpc>
              <a:spcBef>
                <a:spcPts val="1200"/>
              </a:spcBef>
              <a:spcAft>
                <a:spcPts val="0"/>
              </a:spcAft>
              <a:buNone/>
            </a:pPr>
            <a:r>
              <a:rPr lang="tr" sz="2000">
                <a:solidFill>
                  <a:schemeClr val="dk2"/>
                </a:solidFill>
                <a:latin typeface="Arial"/>
                <a:ea typeface="Arial"/>
                <a:cs typeface="Arial"/>
                <a:sym typeface="Arial"/>
              </a:rPr>
              <a:t>4. Many to Many (Çoktan Çoğa)</a:t>
            </a:r>
            <a:endParaRPr sz="2000">
              <a:solidFill>
                <a:schemeClr val="dk2"/>
              </a:solidFill>
              <a:latin typeface="Arial"/>
              <a:ea typeface="Arial"/>
              <a:cs typeface="Arial"/>
              <a:sym typeface="Arial"/>
            </a:endParaRPr>
          </a:p>
          <a:p>
            <a:pPr indent="0" lvl="0" marL="0" rtl="0" algn="just">
              <a:lnSpc>
                <a:spcPct val="105000"/>
              </a:lnSpc>
              <a:spcBef>
                <a:spcPts val="1200"/>
              </a:spcBef>
              <a:spcAft>
                <a:spcPts val="1200"/>
              </a:spcAft>
              <a:buNone/>
            </a:pPr>
            <a:r>
              <a:t/>
            </a:r>
            <a:endParaRPr sz="2000">
              <a:solidFill>
                <a:schemeClr val="dk2"/>
              </a:solidFill>
            </a:endParaRPr>
          </a:p>
        </p:txBody>
      </p:sp>
      <p:sp>
        <p:nvSpPr>
          <p:cNvPr id="421" name="Google Shape;421;p56"/>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44</a:t>
            </a:r>
            <a:endParaRPr sz="3000">
              <a:solidFill>
                <a:srgbClr val="21212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7"/>
          <p:cNvSpPr txBox="1"/>
          <p:nvPr>
            <p:ph type="title"/>
          </p:nvPr>
        </p:nvSpPr>
        <p:spPr>
          <a:xfrm>
            <a:off x="727650" y="6497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08333"/>
              </a:lnSpc>
              <a:spcBef>
                <a:spcPts val="2400"/>
              </a:spcBef>
              <a:spcAft>
                <a:spcPts val="0"/>
              </a:spcAft>
              <a:buNone/>
            </a:pPr>
            <a:r>
              <a:rPr lang="tr" sz="2577">
                <a:solidFill>
                  <a:srgbClr val="272C37"/>
                </a:solidFill>
                <a:highlight>
                  <a:srgbClr val="FFFFFF"/>
                </a:highlight>
                <a:latin typeface="Roboto"/>
                <a:ea typeface="Roboto"/>
                <a:cs typeface="Roboto"/>
                <a:sym typeface="Roboto"/>
              </a:rPr>
              <a:t>One to One RNN</a:t>
            </a:r>
            <a:endParaRPr sz="2577">
              <a:solidFill>
                <a:srgbClr val="272C37"/>
              </a:solidFill>
              <a:highlight>
                <a:srgbClr val="FFFFFF"/>
              </a:highlight>
              <a:latin typeface="Roboto"/>
              <a:ea typeface="Roboto"/>
              <a:cs typeface="Roboto"/>
              <a:sym typeface="Roboto"/>
            </a:endParaRPr>
          </a:p>
          <a:p>
            <a:pPr indent="0" lvl="0" marL="0" rtl="0" algn="l">
              <a:spcBef>
                <a:spcPts val="1800"/>
              </a:spcBef>
              <a:spcAft>
                <a:spcPts val="0"/>
              </a:spcAft>
              <a:buNone/>
            </a:pPr>
            <a:r>
              <a:t/>
            </a:r>
            <a:endParaRPr/>
          </a:p>
        </p:txBody>
      </p:sp>
      <p:sp>
        <p:nvSpPr>
          <p:cNvPr id="427" name="Google Shape;427;p57"/>
          <p:cNvSpPr txBox="1"/>
          <p:nvPr>
            <p:ph idx="1" type="body"/>
          </p:nvPr>
        </p:nvSpPr>
        <p:spPr>
          <a:xfrm>
            <a:off x="3969500" y="1400050"/>
            <a:ext cx="4448400" cy="3425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tr" sz="2000">
                <a:solidFill>
                  <a:schemeClr val="dk2"/>
                </a:solidFill>
                <a:highlight>
                  <a:schemeClr val="lt1"/>
                </a:highlight>
                <a:latin typeface="Arial"/>
                <a:ea typeface="Arial"/>
                <a:cs typeface="Arial"/>
                <a:sym typeface="Arial"/>
              </a:rPr>
              <a:t>Bu tür sinir ağları “Vanilya Neural Network” olarak bilinir. Tek bir girdi ve tek bir çıktısı olan genel makine öğrenmesi sorunları için kullanılır.</a:t>
            </a:r>
            <a:endParaRPr sz="2000">
              <a:solidFill>
                <a:schemeClr val="dk2"/>
              </a:solidFill>
              <a:highlight>
                <a:schemeClr val="lt1"/>
              </a:highlight>
              <a:latin typeface="Arial"/>
              <a:ea typeface="Arial"/>
              <a:cs typeface="Arial"/>
              <a:sym typeface="Arial"/>
            </a:endParaRPr>
          </a:p>
        </p:txBody>
      </p:sp>
      <p:pic>
        <p:nvPicPr>
          <p:cNvPr id="428" name="Google Shape;428;p57"/>
          <p:cNvPicPr preferRelativeResize="0"/>
          <p:nvPr/>
        </p:nvPicPr>
        <p:blipFill>
          <a:blip r:embed="rId3">
            <a:alphaModFix/>
          </a:blip>
          <a:stretch>
            <a:fillRect/>
          </a:stretch>
        </p:blipFill>
        <p:spPr>
          <a:xfrm>
            <a:off x="727650" y="1400050"/>
            <a:ext cx="2815125" cy="3653750"/>
          </a:xfrm>
          <a:prstGeom prst="rect">
            <a:avLst/>
          </a:prstGeom>
          <a:noFill/>
          <a:ln>
            <a:noFill/>
          </a:ln>
        </p:spPr>
      </p:pic>
      <p:sp>
        <p:nvSpPr>
          <p:cNvPr id="429" name="Google Shape;429;p57"/>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45</a:t>
            </a:r>
            <a:endParaRPr sz="3000">
              <a:solidFill>
                <a:srgbClr val="21212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8"/>
          <p:cNvSpPr txBox="1"/>
          <p:nvPr>
            <p:ph type="title"/>
          </p:nvPr>
        </p:nvSpPr>
        <p:spPr>
          <a:xfrm>
            <a:off x="727650" y="55750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08333"/>
              </a:lnSpc>
              <a:spcBef>
                <a:spcPts val="2400"/>
              </a:spcBef>
              <a:spcAft>
                <a:spcPts val="0"/>
              </a:spcAft>
              <a:buNone/>
            </a:pPr>
            <a:r>
              <a:rPr lang="tr" sz="2577">
                <a:solidFill>
                  <a:srgbClr val="272C37"/>
                </a:solidFill>
                <a:highlight>
                  <a:srgbClr val="FFFFFF"/>
                </a:highlight>
                <a:latin typeface="Roboto"/>
                <a:ea typeface="Roboto"/>
                <a:cs typeface="Roboto"/>
                <a:sym typeface="Roboto"/>
              </a:rPr>
              <a:t>One to Many RNN</a:t>
            </a:r>
            <a:endParaRPr sz="2577">
              <a:solidFill>
                <a:srgbClr val="272C37"/>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b="0"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435" name="Google Shape;435;p58"/>
          <p:cNvSpPr txBox="1"/>
          <p:nvPr>
            <p:ph idx="1" type="body"/>
          </p:nvPr>
        </p:nvSpPr>
        <p:spPr>
          <a:xfrm>
            <a:off x="3911825" y="1365450"/>
            <a:ext cx="4506300" cy="34734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tr" sz="2000">
                <a:solidFill>
                  <a:schemeClr val="dk2"/>
                </a:solidFill>
                <a:highlight>
                  <a:schemeClr val="lt1"/>
                </a:highlight>
                <a:latin typeface="Arial"/>
                <a:ea typeface="Arial"/>
                <a:cs typeface="Arial"/>
                <a:sym typeface="Arial"/>
              </a:rPr>
              <a:t>Bu tür sinir ağının tek bir girişi ve birden fazla çıkışı vardır. Bunun bir örneği image </a:t>
            </a:r>
            <a:r>
              <a:rPr lang="tr" sz="2000">
                <a:solidFill>
                  <a:schemeClr val="dk2"/>
                </a:solidFill>
                <a:highlight>
                  <a:schemeClr val="lt1"/>
                </a:highlight>
                <a:latin typeface="Arial"/>
                <a:ea typeface="Arial"/>
                <a:cs typeface="Arial"/>
                <a:sym typeface="Arial"/>
              </a:rPr>
              <a:t>captioning ‘dir</a:t>
            </a:r>
            <a:r>
              <a:rPr lang="tr" sz="2000">
                <a:solidFill>
                  <a:schemeClr val="dk2"/>
                </a:solidFill>
                <a:highlight>
                  <a:schemeClr val="lt1"/>
                </a:highlight>
                <a:latin typeface="Arial"/>
                <a:ea typeface="Arial"/>
                <a:cs typeface="Arial"/>
                <a:sym typeface="Arial"/>
              </a:rPr>
              <a:t>.</a:t>
            </a:r>
            <a:endParaRPr sz="2000">
              <a:solidFill>
                <a:schemeClr val="dk2"/>
              </a:solidFill>
              <a:highlight>
                <a:schemeClr val="lt1"/>
              </a:highlight>
              <a:latin typeface="Arial"/>
              <a:ea typeface="Arial"/>
              <a:cs typeface="Arial"/>
              <a:sym typeface="Arial"/>
            </a:endParaRPr>
          </a:p>
        </p:txBody>
      </p:sp>
      <p:pic>
        <p:nvPicPr>
          <p:cNvPr id="436" name="Google Shape;436;p58"/>
          <p:cNvPicPr preferRelativeResize="0"/>
          <p:nvPr/>
        </p:nvPicPr>
        <p:blipFill>
          <a:blip r:embed="rId3">
            <a:alphaModFix/>
          </a:blip>
          <a:stretch>
            <a:fillRect/>
          </a:stretch>
        </p:blipFill>
        <p:spPr>
          <a:xfrm>
            <a:off x="727650" y="1365450"/>
            <a:ext cx="2999650" cy="3612124"/>
          </a:xfrm>
          <a:prstGeom prst="rect">
            <a:avLst/>
          </a:prstGeom>
          <a:noFill/>
          <a:ln>
            <a:noFill/>
          </a:ln>
        </p:spPr>
      </p:pic>
      <p:sp>
        <p:nvSpPr>
          <p:cNvPr id="437" name="Google Shape;437;p58"/>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46</a:t>
            </a:r>
            <a:endParaRPr sz="3000">
              <a:solidFill>
                <a:srgbClr val="21212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9"/>
          <p:cNvSpPr txBox="1"/>
          <p:nvPr>
            <p:ph type="title"/>
          </p:nvPr>
        </p:nvSpPr>
        <p:spPr>
          <a:xfrm>
            <a:off x="727650" y="580575"/>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08333"/>
              </a:lnSpc>
              <a:spcBef>
                <a:spcPts val="2400"/>
              </a:spcBef>
              <a:spcAft>
                <a:spcPts val="0"/>
              </a:spcAft>
              <a:buNone/>
            </a:pPr>
            <a:r>
              <a:rPr lang="tr" sz="2577">
                <a:solidFill>
                  <a:srgbClr val="272C37"/>
                </a:solidFill>
                <a:highlight>
                  <a:srgbClr val="FFFFFF"/>
                </a:highlight>
                <a:latin typeface="Roboto"/>
                <a:ea typeface="Roboto"/>
                <a:cs typeface="Roboto"/>
                <a:sym typeface="Roboto"/>
              </a:rPr>
              <a:t>Many to One RNN</a:t>
            </a:r>
            <a:endParaRPr sz="2577">
              <a:solidFill>
                <a:srgbClr val="272C37"/>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b="0"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443" name="Google Shape;443;p59"/>
          <p:cNvSpPr txBox="1"/>
          <p:nvPr>
            <p:ph idx="1" type="body"/>
          </p:nvPr>
        </p:nvSpPr>
        <p:spPr>
          <a:xfrm>
            <a:off x="4572000" y="1347350"/>
            <a:ext cx="3846300" cy="36000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tr" sz="2000">
                <a:solidFill>
                  <a:schemeClr val="dk2"/>
                </a:solidFill>
                <a:latin typeface="Arial"/>
                <a:ea typeface="Arial"/>
                <a:cs typeface="Arial"/>
                <a:sym typeface="Arial"/>
              </a:rPr>
              <a:t>Bu RNN bir dizi girdi alır ve tek bir çıktı üretir. Duygu analizi, verilen bir cümlenin olumlu veya olumsuz duyguları ifade ettiği şeklinde sınıflandırılabileceği bu tür ağların iyi bir örneğidir.</a:t>
            </a:r>
            <a:endParaRPr sz="2000">
              <a:solidFill>
                <a:schemeClr val="dk2"/>
              </a:solidFill>
              <a:latin typeface="Arial"/>
              <a:ea typeface="Arial"/>
              <a:cs typeface="Arial"/>
              <a:sym typeface="Arial"/>
            </a:endParaRPr>
          </a:p>
        </p:txBody>
      </p:sp>
      <p:pic>
        <p:nvPicPr>
          <p:cNvPr id="444" name="Google Shape;444;p59"/>
          <p:cNvPicPr preferRelativeResize="0"/>
          <p:nvPr/>
        </p:nvPicPr>
        <p:blipFill>
          <a:blip r:embed="rId3">
            <a:alphaModFix/>
          </a:blip>
          <a:stretch>
            <a:fillRect/>
          </a:stretch>
        </p:blipFill>
        <p:spPr>
          <a:xfrm>
            <a:off x="727650" y="1347350"/>
            <a:ext cx="3338525" cy="3600101"/>
          </a:xfrm>
          <a:prstGeom prst="rect">
            <a:avLst/>
          </a:prstGeom>
          <a:noFill/>
          <a:ln>
            <a:noFill/>
          </a:ln>
        </p:spPr>
      </p:pic>
      <p:sp>
        <p:nvSpPr>
          <p:cNvPr id="445" name="Google Shape;445;p59"/>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47</a:t>
            </a:r>
            <a:endParaRPr sz="3000">
              <a:solidFill>
                <a:srgbClr val="21212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0"/>
          <p:cNvSpPr txBox="1"/>
          <p:nvPr>
            <p:ph type="title"/>
          </p:nvPr>
        </p:nvSpPr>
        <p:spPr>
          <a:xfrm>
            <a:off x="727650" y="603625"/>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08333"/>
              </a:lnSpc>
              <a:spcBef>
                <a:spcPts val="2400"/>
              </a:spcBef>
              <a:spcAft>
                <a:spcPts val="0"/>
              </a:spcAft>
              <a:buNone/>
            </a:pPr>
            <a:r>
              <a:rPr lang="tr" sz="2577">
                <a:solidFill>
                  <a:srgbClr val="272C37"/>
                </a:solidFill>
                <a:highlight>
                  <a:srgbClr val="FFFFFF"/>
                </a:highlight>
                <a:latin typeface="Roboto"/>
                <a:ea typeface="Roboto"/>
                <a:cs typeface="Roboto"/>
                <a:sym typeface="Roboto"/>
              </a:rPr>
              <a:t>Many to Many RNN</a:t>
            </a:r>
            <a:endParaRPr sz="2577">
              <a:solidFill>
                <a:srgbClr val="272C37"/>
              </a:solidFill>
              <a:highlight>
                <a:srgbClr val="FFFFFF"/>
              </a:highlight>
              <a:latin typeface="Roboto"/>
              <a:ea typeface="Roboto"/>
              <a:cs typeface="Roboto"/>
              <a:sym typeface="Roboto"/>
            </a:endParaRPr>
          </a:p>
          <a:p>
            <a:pPr indent="0" lvl="0" marL="0" rtl="0" algn="l">
              <a:lnSpc>
                <a:spcPct val="115000"/>
              </a:lnSpc>
              <a:spcBef>
                <a:spcPts val="1800"/>
              </a:spcBef>
              <a:spcAft>
                <a:spcPts val="0"/>
              </a:spcAft>
              <a:buNone/>
            </a:pPr>
            <a:r>
              <a:t/>
            </a:r>
            <a:endParaRPr b="0"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451" name="Google Shape;451;p60"/>
          <p:cNvSpPr txBox="1"/>
          <p:nvPr>
            <p:ph idx="1" type="body"/>
          </p:nvPr>
        </p:nvSpPr>
        <p:spPr>
          <a:xfrm>
            <a:off x="4572000" y="1273200"/>
            <a:ext cx="3846300" cy="3552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sz="2000">
                <a:solidFill>
                  <a:schemeClr val="dk2"/>
                </a:solidFill>
                <a:latin typeface="Arial"/>
                <a:ea typeface="Arial"/>
                <a:cs typeface="Arial"/>
                <a:sym typeface="Arial"/>
              </a:rPr>
              <a:t>Bu RNN bir dizi girdi alır ve bir dizi çıktı üretir. Makine çevirisi örneklerden biridir.</a:t>
            </a:r>
            <a:endParaRPr sz="2000">
              <a:solidFill>
                <a:schemeClr val="dk2"/>
              </a:solidFill>
              <a:latin typeface="Arial"/>
              <a:ea typeface="Arial"/>
              <a:cs typeface="Arial"/>
              <a:sym typeface="Arial"/>
            </a:endParaRPr>
          </a:p>
        </p:txBody>
      </p:sp>
      <p:pic>
        <p:nvPicPr>
          <p:cNvPr id="452" name="Google Shape;452;p60"/>
          <p:cNvPicPr preferRelativeResize="0"/>
          <p:nvPr/>
        </p:nvPicPr>
        <p:blipFill>
          <a:blip r:embed="rId3">
            <a:alphaModFix/>
          </a:blip>
          <a:stretch>
            <a:fillRect/>
          </a:stretch>
        </p:blipFill>
        <p:spPr>
          <a:xfrm>
            <a:off x="544500" y="1273200"/>
            <a:ext cx="3563375" cy="3552000"/>
          </a:xfrm>
          <a:prstGeom prst="rect">
            <a:avLst/>
          </a:prstGeom>
          <a:noFill/>
          <a:ln>
            <a:noFill/>
          </a:ln>
        </p:spPr>
      </p:pic>
      <p:sp>
        <p:nvSpPr>
          <p:cNvPr id="453" name="Google Shape;453;p60"/>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48</a:t>
            </a:r>
            <a:endParaRPr sz="3000">
              <a:solidFill>
                <a:srgbClr val="21212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1"/>
          <p:cNvSpPr txBox="1"/>
          <p:nvPr>
            <p:ph type="title"/>
          </p:nvPr>
        </p:nvSpPr>
        <p:spPr>
          <a:xfrm>
            <a:off x="729450" y="569025"/>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08333"/>
              </a:lnSpc>
              <a:spcBef>
                <a:spcPts val="2400"/>
              </a:spcBef>
              <a:spcAft>
                <a:spcPts val="0"/>
              </a:spcAft>
              <a:buNone/>
            </a:pPr>
            <a:r>
              <a:rPr lang="tr" sz="2577">
                <a:solidFill>
                  <a:srgbClr val="272C37"/>
                </a:solidFill>
                <a:highlight>
                  <a:srgbClr val="FFFFFF"/>
                </a:highlight>
                <a:latin typeface="Roboto"/>
                <a:ea typeface="Roboto"/>
                <a:cs typeface="Roboto"/>
                <a:sym typeface="Roboto"/>
              </a:rPr>
              <a:t>Vanishing Gradient Problem (Kaybolan Gradyan Problemi)</a:t>
            </a:r>
            <a:endParaRPr sz="2577">
              <a:solidFill>
                <a:srgbClr val="272C37"/>
              </a:solidFill>
              <a:highlight>
                <a:srgbClr val="FFFFFF"/>
              </a:highlight>
              <a:latin typeface="Roboto"/>
              <a:ea typeface="Roboto"/>
              <a:cs typeface="Roboto"/>
              <a:sym typeface="Roboto"/>
            </a:endParaRPr>
          </a:p>
          <a:p>
            <a:pPr indent="0" lvl="0" marL="0" rtl="0" algn="l">
              <a:spcBef>
                <a:spcPts val="1800"/>
              </a:spcBef>
              <a:spcAft>
                <a:spcPts val="0"/>
              </a:spcAft>
              <a:buNone/>
            </a:pPr>
            <a:r>
              <a:t/>
            </a:r>
            <a:endParaRPr/>
          </a:p>
        </p:txBody>
      </p:sp>
      <p:sp>
        <p:nvSpPr>
          <p:cNvPr id="459" name="Google Shape;459;p61"/>
          <p:cNvSpPr txBox="1"/>
          <p:nvPr>
            <p:ph idx="1" type="body"/>
          </p:nvPr>
        </p:nvSpPr>
        <p:spPr>
          <a:xfrm>
            <a:off x="729450" y="1515375"/>
            <a:ext cx="7688700" cy="3367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tr" sz="2000">
                <a:solidFill>
                  <a:schemeClr val="dk2"/>
                </a:solidFill>
                <a:latin typeface="Arial"/>
                <a:ea typeface="Arial"/>
                <a:cs typeface="Arial"/>
                <a:sym typeface="Arial"/>
              </a:rPr>
              <a:t>RNN'ler, borsa tahmini, makine çevirisi ve metin üretimi gibi zamana bağlı ve ardışık veri problemlerini modellemenize olanak tanır. Ancak, Vanishing Gradient nedeniyle RNN'nin eğitilmesinin zor olduğunu göreceksiniz.</a:t>
            </a:r>
            <a:endParaRPr sz="2000">
              <a:solidFill>
                <a:schemeClr val="dk2"/>
              </a:solidFill>
              <a:latin typeface="Arial"/>
              <a:ea typeface="Arial"/>
              <a:cs typeface="Arial"/>
              <a:sym typeface="Arial"/>
            </a:endParaRPr>
          </a:p>
          <a:p>
            <a:pPr indent="0" lvl="0" marL="0" rtl="0" algn="just">
              <a:spcBef>
                <a:spcPts val="1200"/>
              </a:spcBef>
              <a:spcAft>
                <a:spcPts val="1200"/>
              </a:spcAft>
              <a:buNone/>
            </a:pPr>
            <a:r>
              <a:rPr lang="tr" sz="2000">
                <a:solidFill>
                  <a:schemeClr val="dk2"/>
                </a:solidFill>
                <a:latin typeface="Arial"/>
                <a:ea typeface="Arial"/>
                <a:cs typeface="Arial"/>
                <a:sym typeface="Arial"/>
              </a:rPr>
              <a:t>RNN'ler kaybolan gradyanlar sorunuyla karşı karşıyadır. Gradyanlar RNN'de kullanılan bilgileri taşır ve gradyan çok küçük olduğunda, parametre güncellemeleri önemsiz hale gelir. Bu, uzun veri dizilerinin öğrenilmesini zorlaştırır.</a:t>
            </a:r>
            <a:endParaRPr sz="2000">
              <a:solidFill>
                <a:schemeClr val="dk2"/>
              </a:solidFill>
              <a:latin typeface="Arial"/>
              <a:ea typeface="Arial"/>
              <a:cs typeface="Arial"/>
              <a:sym typeface="Arial"/>
            </a:endParaRPr>
          </a:p>
        </p:txBody>
      </p:sp>
      <p:sp>
        <p:nvSpPr>
          <p:cNvPr id="460" name="Google Shape;460;p61"/>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49</a:t>
            </a:r>
            <a:endParaRPr sz="3000">
              <a:solidFill>
                <a:srgbClr val="21212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idx="1" type="body"/>
          </p:nvPr>
        </p:nvSpPr>
        <p:spPr>
          <a:xfrm>
            <a:off x="4554675" y="525575"/>
            <a:ext cx="4343400" cy="45147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lang="tr" sz="1900">
                <a:solidFill>
                  <a:srgbClr val="333333"/>
                </a:solidFill>
                <a:highlight>
                  <a:srgbClr val="FFFFFF"/>
                </a:highlight>
                <a:latin typeface="Arial"/>
                <a:ea typeface="Arial"/>
                <a:cs typeface="Arial"/>
                <a:sym typeface="Arial"/>
              </a:rPr>
              <a:t>Recurrent Neural </a:t>
            </a:r>
            <a:r>
              <a:rPr lang="tr" sz="1900">
                <a:solidFill>
                  <a:srgbClr val="333333"/>
                </a:solidFill>
                <a:highlight>
                  <a:srgbClr val="FFFFFF"/>
                </a:highlight>
                <a:latin typeface="Arial"/>
                <a:ea typeface="Arial"/>
                <a:cs typeface="Arial"/>
                <a:sym typeface="Arial"/>
              </a:rPr>
              <a:t>Network</a:t>
            </a:r>
            <a:r>
              <a:rPr lang="tr" sz="1900">
                <a:solidFill>
                  <a:srgbClr val="333333"/>
                </a:solidFill>
                <a:highlight>
                  <a:srgbClr val="FFFFFF"/>
                </a:highlight>
                <a:latin typeface="Arial"/>
                <a:ea typeface="Arial"/>
                <a:cs typeface="Arial"/>
                <a:sym typeface="Arial"/>
              </a:rPr>
              <a:t> (RNN), bu olayı esas alır. RNN yapısında, sinir ağlarına gelen bilgi katmanlardaki belirli ağırlık sabitleri ile ilişkilendirilerek sonuçta bir tahmin oluşturulur. Bu tahmin gerçek veriler ile karşılaştırıldığında bir hata payı oluşursa ağırlık sabitleri değiştirilerek yeniden tahmin oluşturulur. Bu sinir ağında asıl amaç hata payını düşürmektir. RNN temel olarak dört katmandan oluşabilir.</a:t>
            </a:r>
            <a:endParaRPr sz="2000">
              <a:latin typeface="Arial"/>
              <a:ea typeface="Arial"/>
              <a:cs typeface="Arial"/>
              <a:sym typeface="Arial"/>
            </a:endParaRPr>
          </a:p>
        </p:txBody>
      </p:sp>
      <p:pic>
        <p:nvPicPr>
          <p:cNvPr id="118" name="Google Shape;118;p17"/>
          <p:cNvPicPr preferRelativeResize="0"/>
          <p:nvPr/>
        </p:nvPicPr>
        <p:blipFill>
          <a:blip r:embed="rId3">
            <a:alphaModFix/>
          </a:blip>
          <a:stretch>
            <a:fillRect/>
          </a:stretch>
        </p:blipFill>
        <p:spPr>
          <a:xfrm>
            <a:off x="83600" y="1360600"/>
            <a:ext cx="4343525" cy="3603399"/>
          </a:xfrm>
          <a:prstGeom prst="rect">
            <a:avLst/>
          </a:prstGeom>
          <a:noFill/>
          <a:ln>
            <a:noFill/>
          </a:ln>
        </p:spPr>
      </p:pic>
      <p:sp>
        <p:nvSpPr>
          <p:cNvPr id="119" name="Google Shape;119;p17"/>
          <p:cNvSpPr txBox="1"/>
          <p:nvPr/>
        </p:nvSpPr>
        <p:spPr>
          <a:xfrm>
            <a:off x="8545675" y="4448450"/>
            <a:ext cx="5340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5</a:t>
            </a:r>
            <a:endParaRPr sz="3000">
              <a:solidFill>
                <a:srgbClr val="21212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729450" y="569050"/>
            <a:ext cx="7688700" cy="535200"/>
          </a:xfrm>
          <a:prstGeom prst="rect">
            <a:avLst/>
          </a:prstGeom>
        </p:spPr>
        <p:txBody>
          <a:bodyPr anchorCtr="0" anchor="t" bIns="91425" lIns="91425" spcFirstLastPara="1" rIns="91425" wrap="square" tIns="91425">
            <a:noAutofit/>
          </a:bodyPr>
          <a:lstStyle/>
          <a:p>
            <a:pPr indent="0" lvl="0" marL="0" rtl="0" algn="l">
              <a:lnSpc>
                <a:spcPct val="108333"/>
              </a:lnSpc>
              <a:spcBef>
                <a:spcPts val="2400"/>
              </a:spcBef>
              <a:spcAft>
                <a:spcPts val="1800"/>
              </a:spcAft>
              <a:buNone/>
            </a:pPr>
            <a:r>
              <a:rPr lang="tr" sz="2300">
                <a:solidFill>
                  <a:srgbClr val="272C37"/>
                </a:solidFill>
                <a:highlight>
                  <a:srgbClr val="FFFFFF"/>
                </a:highlight>
                <a:latin typeface="Roboto"/>
                <a:ea typeface="Roboto"/>
                <a:cs typeface="Roboto"/>
                <a:sym typeface="Roboto"/>
              </a:rPr>
              <a:t>Vanishing Gradient Problem (Kaybolan Gradyan Problemi)</a:t>
            </a:r>
            <a:endParaRPr sz="3100"/>
          </a:p>
        </p:txBody>
      </p:sp>
      <p:sp>
        <p:nvSpPr>
          <p:cNvPr id="466" name="Google Shape;466;p62"/>
          <p:cNvSpPr txBox="1"/>
          <p:nvPr>
            <p:ph idx="1" type="body"/>
          </p:nvPr>
        </p:nvSpPr>
        <p:spPr>
          <a:xfrm>
            <a:off x="5180400" y="1543200"/>
            <a:ext cx="3598200" cy="33627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tr" sz="2000">
                <a:solidFill>
                  <a:schemeClr val="dk2"/>
                </a:solidFill>
                <a:highlight>
                  <a:schemeClr val="lt1"/>
                </a:highlight>
                <a:latin typeface="Arial"/>
                <a:ea typeface="Arial"/>
                <a:cs typeface="Arial"/>
                <a:sym typeface="Arial"/>
              </a:rPr>
              <a:t>Bir RNN eğitirken, gradyanınız çok küçük veya çok büyük olabilir ve bu da eğitimi zorlaştırır. Gradyan çok küçük olduğunda, sorun "Kaybolan Gradyan Problemi" olarak bilinir.</a:t>
            </a:r>
            <a:endParaRPr sz="2000">
              <a:solidFill>
                <a:schemeClr val="dk2"/>
              </a:solidFill>
              <a:highlight>
                <a:schemeClr val="lt1"/>
              </a:highlight>
              <a:latin typeface="Arial"/>
              <a:ea typeface="Arial"/>
              <a:cs typeface="Arial"/>
              <a:sym typeface="Arial"/>
            </a:endParaRPr>
          </a:p>
        </p:txBody>
      </p:sp>
      <p:pic>
        <p:nvPicPr>
          <p:cNvPr id="467" name="Google Shape;467;p62"/>
          <p:cNvPicPr preferRelativeResize="0"/>
          <p:nvPr/>
        </p:nvPicPr>
        <p:blipFill>
          <a:blip r:embed="rId3">
            <a:alphaModFix/>
          </a:blip>
          <a:stretch>
            <a:fillRect/>
          </a:stretch>
        </p:blipFill>
        <p:spPr>
          <a:xfrm>
            <a:off x="729450" y="1543200"/>
            <a:ext cx="4450951" cy="3362725"/>
          </a:xfrm>
          <a:prstGeom prst="rect">
            <a:avLst/>
          </a:prstGeom>
          <a:noFill/>
          <a:ln>
            <a:noFill/>
          </a:ln>
        </p:spPr>
      </p:pic>
      <p:sp>
        <p:nvSpPr>
          <p:cNvPr id="468" name="Google Shape;468;p62"/>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50</a:t>
            </a:r>
            <a:endParaRPr sz="3000">
              <a:solidFill>
                <a:srgbClr val="21212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3"/>
          <p:cNvSpPr txBox="1"/>
          <p:nvPr>
            <p:ph type="title"/>
          </p:nvPr>
        </p:nvSpPr>
        <p:spPr>
          <a:xfrm>
            <a:off x="729450" y="5690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08333"/>
              </a:lnSpc>
              <a:spcBef>
                <a:spcPts val="2400"/>
              </a:spcBef>
              <a:spcAft>
                <a:spcPts val="1800"/>
              </a:spcAft>
              <a:buNone/>
            </a:pPr>
            <a:r>
              <a:rPr lang="tr" sz="2000">
                <a:solidFill>
                  <a:srgbClr val="272C37"/>
                </a:solidFill>
                <a:highlight>
                  <a:srgbClr val="FFFFFF"/>
                </a:highlight>
                <a:latin typeface="Roboto"/>
                <a:ea typeface="Roboto"/>
                <a:cs typeface="Roboto"/>
                <a:sym typeface="Roboto"/>
              </a:rPr>
              <a:t>Solution to Gradient Problem(Kaybolan Gradyan Problemi Çözümü)</a:t>
            </a:r>
            <a:endParaRPr sz="2800"/>
          </a:p>
        </p:txBody>
      </p:sp>
      <p:pic>
        <p:nvPicPr>
          <p:cNvPr id="474" name="Google Shape;474;p63"/>
          <p:cNvPicPr preferRelativeResize="0"/>
          <p:nvPr/>
        </p:nvPicPr>
        <p:blipFill>
          <a:blip r:embed="rId3">
            <a:alphaModFix/>
          </a:blip>
          <a:stretch>
            <a:fillRect/>
          </a:stretch>
        </p:blipFill>
        <p:spPr>
          <a:xfrm>
            <a:off x="658713" y="1448013"/>
            <a:ext cx="7826574" cy="2984375"/>
          </a:xfrm>
          <a:prstGeom prst="rect">
            <a:avLst/>
          </a:prstGeom>
          <a:noFill/>
          <a:ln>
            <a:noFill/>
          </a:ln>
        </p:spPr>
      </p:pic>
      <p:sp>
        <p:nvSpPr>
          <p:cNvPr id="475" name="Google Shape;475;p63"/>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51</a:t>
            </a:r>
            <a:endParaRPr sz="3000">
              <a:solidFill>
                <a:srgbClr val="21212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4"/>
          <p:cNvSpPr txBox="1"/>
          <p:nvPr>
            <p:ph idx="1" type="body"/>
          </p:nvPr>
        </p:nvSpPr>
        <p:spPr>
          <a:xfrm>
            <a:off x="4649800" y="1031575"/>
            <a:ext cx="4494300" cy="41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sz="2300">
                <a:solidFill>
                  <a:srgbClr val="000000"/>
                </a:solidFill>
                <a:latin typeface="Arial"/>
                <a:ea typeface="Arial"/>
                <a:cs typeface="Arial"/>
                <a:sym typeface="Arial"/>
              </a:rPr>
              <a:t>Identity Initialization</a:t>
            </a:r>
            <a:r>
              <a:rPr b="1" lang="tr" sz="2300">
                <a:solidFill>
                  <a:srgbClr val="000000"/>
                </a:solidFill>
                <a:latin typeface="Arial"/>
                <a:ea typeface="Arial"/>
                <a:cs typeface="Arial"/>
                <a:sym typeface="Arial"/>
              </a:rPr>
              <a:t> (</a:t>
            </a:r>
            <a:r>
              <a:rPr b="1" lang="tr" sz="2300">
                <a:solidFill>
                  <a:srgbClr val="000000"/>
                </a:solidFill>
                <a:latin typeface="Arial"/>
                <a:ea typeface="Arial"/>
                <a:cs typeface="Arial"/>
                <a:sym typeface="Arial"/>
              </a:rPr>
              <a:t>Kimlik Başlatma</a:t>
            </a:r>
            <a:r>
              <a:rPr b="1" lang="tr" sz="2300">
                <a:solidFill>
                  <a:srgbClr val="000000"/>
                </a:solidFill>
                <a:latin typeface="Arial"/>
                <a:ea typeface="Arial"/>
                <a:cs typeface="Arial"/>
                <a:sym typeface="Arial"/>
              </a:rPr>
              <a:t>):</a:t>
            </a:r>
            <a:endParaRPr sz="2300">
              <a:solidFill>
                <a:srgbClr val="000000"/>
              </a:solidFill>
              <a:latin typeface="Arial"/>
              <a:ea typeface="Arial"/>
              <a:cs typeface="Arial"/>
              <a:sym typeface="Arial"/>
            </a:endParaRPr>
          </a:p>
          <a:p>
            <a:pPr indent="-355600" lvl="0" marL="457200" rtl="0" algn="l">
              <a:spcBef>
                <a:spcPts val="1200"/>
              </a:spcBef>
              <a:spcAft>
                <a:spcPts val="0"/>
              </a:spcAft>
              <a:buClr>
                <a:srgbClr val="000000"/>
              </a:buClr>
              <a:buSzPts val="2000"/>
              <a:buFont typeface="Arial"/>
              <a:buChar char="●"/>
            </a:pPr>
            <a:r>
              <a:rPr lang="tr" sz="2000">
                <a:solidFill>
                  <a:srgbClr val="000000"/>
                </a:solidFill>
                <a:latin typeface="Arial"/>
                <a:ea typeface="Arial"/>
                <a:cs typeface="Arial"/>
                <a:sym typeface="Arial"/>
              </a:rPr>
              <a:t>Sadece önemli bilgilere odaklanarak daha kararlı bir öğrenme süreci sağlar.</a:t>
            </a:r>
            <a:endParaRPr sz="20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tr" sz="2000">
                <a:solidFill>
                  <a:srgbClr val="000000"/>
                </a:solidFill>
                <a:latin typeface="Arial"/>
                <a:ea typeface="Arial"/>
                <a:cs typeface="Arial"/>
                <a:sym typeface="Arial"/>
              </a:rPr>
              <a:t>Ağırlıkların başlangıç değerleri, kimlik matrisine yakın seçilir. Bu sayede gradyanların büyümesi engellenmeye çalışılır.</a:t>
            </a:r>
            <a:endParaRPr sz="2000">
              <a:solidFill>
                <a:srgbClr val="000000"/>
              </a:solidFill>
              <a:latin typeface="Arial"/>
              <a:ea typeface="Arial"/>
              <a:cs typeface="Arial"/>
              <a:sym typeface="Arial"/>
            </a:endParaRPr>
          </a:p>
          <a:p>
            <a:pPr indent="0" lvl="0" marL="0" rtl="0" algn="l">
              <a:spcBef>
                <a:spcPts val="1200"/>
              </a:spcBef>
              <a:spcAft>
                <a:spcPts val="1200"/>
              </a:spcAft>
              <a:buNone/>
            </a:pPr>
            <a:r>
              <a:t/>
            </a:r>
            <a:endParaRPr>
              <a:latin typeface="Arial"/>
              <a:ea typeface="Arial"/>
              <a:cs typeface="Arial"/>
              <a:sym typeface="Arial"/>
            </a:endParaRPr>
          </a:p>
        </p:txBody>
      </p:sp>
      <p:pic>
        <p:nvPicPr>
          <p:cNvPr id="481" name="Google Shape;481;p64"/>
          <p:cNvPicPr preferRelativeResize="0"/>
          <p:nvPr/>
        </p:nvPicPr>
        <p:blipFill>
          <a:blip r:embed="rId3">
            <a:alphaModFix/>
          </a:blip>
          <a:stretch>
            <a:fillRect/>
          </a:stretch>
        </p:blipFill>
        <p:spPr>
          <a:xfrm>
            <a:off x="729450" y="1437775"/>
            <a:ext cx="3477075" cy="3072000"/>
          </a:xfrm>
          <a:prstGeom prst="rect">
            <a:avLst/>
          </a:prstGeom>
          <a:noFill/>
          <a:ln>
            <a:noFill/>
          </a:ln>
        </p:spPr>
      </p:pic>
      <p:sp>
        <p:nvSpPr>
          <p:cNvPr id="482" name="Google Shape;482;p64"/>
          <p:cNvSpPr txBox="1"/>
          <p:nvPr>
            <p:ph type="title"/>
          </p:nvPr>
        </p:nvSpPr>
        <p:spPr>
          <a:xfrm>
            <a:off x="729450" y="569050"/>
            <a:ext cx="7688700" cy="535200"/>
          </a:xfrm>
          <a:prstGeom prst="rect">
            <a:avLst/>
          </a:prstGeom>
        </p:spPr>
        <p:txBody>
          <a:bodyPr anchorCtr="0" anchor="t" bIns="91425" lIns="91425" spcFirstLastPara="1" rIns="91425" wrap="square" tIns="91425">
            <a:normAutofit/>
          </a:bodyPr>
          <a:lstStyle/>
          <a:p>
            <a:pPr indent="0" lvl="0" marL="0" rtl="0" algn="l">
              <a:lnSpc>
                <a:spcPct val="108333"/>
              </a:lnSpc>
              <a:spcBef>
                <a:spcPts val="2400"/>
              </a:spcBef>
              <a:spcAft>
                <a:spcPts val="1800"/>
              </a:spcAft>
              <a:buNone/>
            </a:pPr>
            <a:r>
              <a:rPr lang="tr" sz="2300">
                <a:solidFill>
                  <a:srgbClr val="272C37"/>
                </a:solidFill>
                <a:highlight>
                  <a:srgbClr val="FFFFFF"/>
                </a:highlight>
                <a:latin typeface="Roboto"/>
                <a:ea typeface="Roboto"/>
                <a:cs typeface="Roboto"/>
                <a:sym typeface="Roboto"/>
              </a:rPr>
              <a:t>Exploding Gradient Çözümleri</a:t>
            </a:r>
            <a:endParaRPr sz="3100"/>
          </a:p>
        </p:txBody>
      </p:sp>
      <p:sp>
        <p:nvSpPr>
          <p:cNvPr id="483" name="Google Shape;483;p64"/>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52</a:t>
            </a:r>
            <a:endParaRPr sz="3000">
              <a:solidFill>
                <a:srgbClr val="21212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5"/>
          <p:cNvSpPr txBox="1"/>
          <p:nvPr>
            <p:ph idx="1" type="body"/>
          </p:nvPr>
        </p:nvSpPr>
        <p:spPr>
          <a:xfrm>
            <a:off x="4649800" y="1031575"/>
            <a:ext cx="4494300" cy="41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sz="2300">
                <a:solidFill>
                  <a:schemeClr val="dk2"/>
                </a:solidFill>
                <a:latin typeface="Arial"/>
                <a:ea typeface="Arial"/>
                <a:cs typeface="Arial"/>
                <a:sym typeface="Arial"/>
              </a:rPr>
              <a:t>Truncated Backpropagation (Kısaltılmış Geri Yayılım):</a:t>
            </a:r>
            <a:endParaRPr b="1" sz="2300">
              <a:solidFill>
                <a:schemeClr val="dk2"/>
              </a:solidFill>
              <a:latin typeface="Arial"/>
              <a:ea typeface="Arial"/>
              <a:cs typeface="Arial"/>
              <a:sym typeface="Arial"/>
            </a:endParaRPr>
          </a:p>
          <a:p>
            <a:pPr indent="-355600" lvl="0" marL="457200" rtl="0" algn="l">
              <a:spcBef>
                <a:spcPts val="1200"/>
              </a:spcBef>
              <a:spcAft>
                <a:spcPts val="0"/>
              </a:spcAft>
              <a:buClr>
                <a:schemeClr val="dk2"/>
              </a:buClr>
              <a:buSzPts val="2000"/>
              <a:buFont typeface="Arial"/>
              <a:buChar char="●"/>
            </a:pPr>
            <a:r>
              <a:rPr lang="tr" sz="2000">
                <a:solidFill>
                  <a:schemeClr val="dk2"/>
                </a:solidFill>
                <a:latin typeface="Arial"/>
                <a:ea typeface="Arial"/>
                <a:cs typeface="Arial"/>
                <a:sym typeface="Arial"/>
              </a:rPr>
              <a:t>Ağın derinliği azaltılarak, gradyanların geriye doğru yayılması sırasında kat ettiği yol kısaltılır. Bu sayede gradyanların çarpılarak büyümesi engellenir.</a:t>
            </a:r>
            <a:endParaRPr sz="2000">
              <a:solidFill>
                <a:schemeClr val="dk2"/>
              </a:solidFill>
              <a:latin typeface="Arial"/>
              <a:ea typeface="Arial"/>
              <a:cs typeface="Arial"/>
              <a:sym typeface="Arial"/>
            </a:endParaRPr>
          </a:p>
          <a:p>
            <a:pPr indent="0" lvl="0" marL="0" rtl="0" algn="l">
              <a:spcBef>
                <a:spcPts val="1200"/>
              </a:spcBef>
              <a:spcAft>
                <a:spcPts val="1200"/>
              </a:spcAft>
              <a:buNone/>
            </a:pPr>
            <a:r>
              <a:t/>
            </a:r>
            <a:endParaRPr sz="2000">
              <a:solidFill>
                <a:schemeClr val="dk2"/>
              </a:solidFill>
              <a:latin typeface="Arial"/>
              <a:ea typeface="Arial"/>
              <a:cs typeface="Arial"/>
              <a:sym typeface="Arial"/>
            </a:endParaRPr>
          </a:p>
        </p:txBody>
      </p:sp>
      <p:pic>
        <p:nvPicPr>
          <p:cNvPr id="489" name="Google Shape;489;p65"/>
          <p:cNvPicPr preferRelativeResize="0"/>
          <p:nvPr/>
        </p:nvPicPr>
        <p:blipFill>
          <a:blip r:embed="rId3">
            <a:alphaModFix/>
          </a:blip>
          <a:stretch>
            <a:fillRect/>
          </a:stretch>
        </p:blipFill>
        <p:spPr>
          <a:xfrm>
            <a:off x="729450" y="1437775"/>
            <a:ext cx="3477075" cy="3072000"/>
          </a:xfrm>
          <a:prstGeom prst="rect">
            <a:avLst/>
          </a:prstGeom>
          <a:noFill/>
          <a:ln>
            <a:noFill/>
          </a:ln>
        </p:spPr>
      </p:pic>
      <p:sp>
        <p:nvSpPr>
          <p:cNvPr id="490" name="Google Shape;490;p65"/>
          <p:cNvSpPr txBox="1"/>
          <p:nvPr>
            <p:ph type="title"/>
          </p:nvPr>
        </p:nvSpPr>
        <p:spPr>
          <a:xfrm>
            <a:off x="729450" y="569050"/>
            <a:ext cx="7688700" cy="535200"/>
          </a:xfrm>
          <a:prstGeom prst="rect">
            <a:avLst/>
          </a:prstGeom>
        </p:spPr>
        <p:txBody>
          <a:bodyPr anchorCtr="0" anchor="t" bIns="91425" lIns="91425" spcFirstLastPara="1" rIns="91425" wrap="square" tIns="91425">
            <a:normAutofit/>
          </a:bodyPr>
          <a:lstStyle/>
          <a:p>
            <a:pPr indent="0" lvl="0" marL="0" rtl="0" algn="l">
              <a:lnSpc>
                <a:spcPct val="108333"/>
              </a:lnSpc>
              <a:spcBef>
                <a:spcPts val="2400"/>
              </a:spcBef>
              <a:spcAft>
                <a:spcPts val="1800"/>
              </a:spcAft>
              <a:buNone/>
            </a:pPr>
            <a:r>
              <a:rPr lang="tr" sz="2300">
                <a:solidFill>
                  <a:srgbClr val="272C37"/>
                </a:solidFill>
                <a:highlight>
                  <a:srgbClr val="FFFFFF"/>
                </a:highlight>
                <a:latin typeface="Roboto"/>
                <a:ea typeface="Roboto"/>
                <a:cs typeface="Roboto"/>
                <a:sym typeface="Roboto"/>
              </a:rPr>
              <a:t>Exploding Gradient Çözümleri</a:t>
            </a:r>
            <a:endParaRPr sz="2300"/>
          </a:p>
        </p:txBody>
      </p:sp>
      <p:sp>
        <p:nvSpPr>
          <p:cNvPr id="491" name="Google Shape;491;p65"/>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53</a:t>
            </a:r>
            <a:endParaRPr sz="3000">
              <a:solidFill>
                <a:srgbClr val="21212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6"/>
          <p:cNvSpPr txBox="1"/>
          <p:nvPr>
            <p:ph idx="1" type="body"/>
          </p:nvPr>
        </p:nvSpPr>
        <p:spPr>
          <a:xfrm>
            <a:off x="4649800" y="1031575"/>
            <a:ext cx="4494300" cy="41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tr" sz="2300">
                <a:solidFill>
                  <a:srgbClr val="000000"/>
                </a:solidFill>
                <a:latin typeface="Arial"/>
                <a:ea typeface="Arial"/>
                <a:cs typeface="Arial"/>
                <a:sym typeface="Arial"/>
              </a:rPr>
              <a:t>Gradient Clipping (Gradyan Kırpma):</a:t>
            </a:r>
            <a:endParaRPr sz="2300">
              <a:solidFill>
                <a:srgbClr val="000000"/>
              </a:solidFill>
              <a:latin typeface="Arial"/>
              <a:ea typeface="Arial"/>
              <a:cs typeface="Arial"/>
              <a:sym typeface="Arial"/>
            </a:endParaRPr>
          </a:p>
          <a:p>
            <a:pPr indent="-355600" lvl="0" marL="457200" rtl="0" algn="l">
              <a:spcBef>
                <a:spcPts val="1200"/>
              </a:spcBef>
              <a:spcAft>
                <a:spcPts val="0"/>
              </a:spcAft>
              <a:buClr>
                <a:srgbClr val="000000"/>
              </a:buClr>
              <a:buSzPts val="2000"/>
              <a:buFont typeface="Arial"/>
              <a:buChar char="●"/>
            </a:pPr>
            <a:r>
              <a:rPr lang="tr" sz="2000">
                <a:solidFill>
                  <a:srgbClr val="000000"/>
                </a:solidFill>
                <a:latin typeface="Arial"/>
                <a:ea typeface="Arial"/>
                <a:cs typeface="Arial"/>
                <a:sym typeface="Arial"/>
              </a:rPr>
              <a:t>Gradyanların belirli bir değerin üzerine çıkmasına izin verilmez. Bu sayede gradyanların aşırı büyümesi engellenir.</a:t>
            </a:r>
            <a:endParaRPr sz="2000">
              <a:solidFill>
                <a:srgbClr val="000000"/>
              </a:solidFill>
              <a:latin typeface="Arial"/>
              <a:ea typeface="Arial"/>
              <a:cs typeface="Arial"/>
              <a:sym typeface="Arial"/>
            </a:endParaRPr>
          </a:p>
          <a:p>
            <a:pPr indent="0" lvl="0" marL="0" rtl="0" algn="l">
              <a:spcBef>
                <a:spcPts val="1200"/>
              </a:spcBef>
              <a:spcAft>
                <a:spcPts val="1200"/>
              </a:spcAft>
              <a:buNone/>
            </a:pPr>
            <a:r>
              <a:t/>
            </a:r>
            <a:endParaRPr>
              <a:latin typeface="Arial"/>
              <a:ea typeface="Arial"/>
              <a:cs typeface="Arial"/>
              <a:sym typeface="Arial"/>
            </a:endParaRPr>
          </a:p>
        </p:txBody>
      </p:sp>
      <p:pic>
        <p:nvPicPr>
          <p:cNvPr id="497" name="Google Shape;497;p66"/>
          <p:cNvPicPr preferRelativeResize="0"/>
          <p:nvPr/>
        </p:nvPicPr>
        <p:blipFill>
          <a:blip r:embed="rId3">
            <a:alphaModFix/>
          </a:blip>
          <a:stretch>
            <a:fillRect/>
          </a:stretch>
        </p:blipFill>
        <p:spPr>
          <a:xfrm>
            <a:off x="729450" y="1437775"/>
            <a:ext cx="3477075" cy="3072000"/>
          </a:xfrm>
          <a:prstGeom prst="rect">
            <a:avLst/>
          </a:prstGeom>
          <a:noFill/>
          <a:ln>
            <a:noFill/>
          </a:ln>
        </p:spPr>
      </p:pic>
      <p:sp>
        <p:nvSpPr>
          <p:cNvPr id="498" name="Google Shape;498;p66"/>
          <p:cNvSpPr txBox="1"/>
          <p:nvPr>
            <p:ph type="title"/>
          </p:nvPr>
        </p:nvSpPr>
        <p:spPr>
          <a:xfrm>
            <a:off x="729450" y="569050"/>
            <a:ext cx="7688700" cy="535200"/>
          </a:xfrm>
          <a:prstGeom prst="rect">
            <a:avLst/>
          </a:prstGeom>
        </p:spPr>
        <p:txBody>
          <a:bodyPr anchorCtr="0" anchor="t" bIns="91425" lIns="91425" spcFirstLastPara="1" rIns="91425" wrap="square" tIns="91425">
            <a:normAutofit/>
          </a:bodyPr>
          <a:lstStyle/>
          <a:p>
            <a:pPr indent="0" lvl="0" marL="0" rtl="0" algn="l">
              <a:lnSpc>
                <a:spcPct val="108333"/>
              </a:lnSpc>
              <a:spcBef>
                <a:spcPts val="2400"/>
              </a:spcBef>
              <a:spcAft>
                <a:spcPts val="1800"/>
              </a:spcAft>
              <a:buNone/>
            </a:pPr>
            <a:r>
              <a:rPr lang="tr" sz="2300">
                <a:solidFill>
                  <a:srgbClr val="272C37"/>
                </a:solidFill>
                <a:highlight>
                  <a:srgbClr val="FFFFFF"/>
                </a:highlight>
                <a:latin typeface="Roboto"/>
                <a:ea typeface="Roboto"/>
                <a:cs typeface="Roboto"/>
                <a:sym typeface="Roboto"/>
              </a:rPr>
              <a:t>Exploding Gradient Çözümleri</a:t>
            </a:r>
            <a:endParaRPr sz="2300"/>
          </a:p>
        </p:txBody>
      </p:sp>
      <p:sp>
        <p:nvSpPr>
          <p:cNvPr id="499" name="Google Shape;499;p66"/>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54</a:t>
            </a:r>
            <a:endParaRPr sz="3000">
              <a:solidFill>
                <a:srgbClr val="21212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7"/>
          <p:cNvSpPr txBox="1"/>
          <p:nvPr>
            <p:ph idx="1" type="body"/>
          </p:nvPr>
        </p:nvSpPr>
        <p:spPr>
          <a:xfrm>
            <a:off x="4710225" y="1326525"/>
            <a:ext cx="4331400" cy="3780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852"/>
              <a:buNone/>
            </a:pPr>
            <a:r>
              <a:rPr b="1" lang="tr" sz="2300">
                <a:solidFill>
                  <a:srgbClr val="000000"/>
                </a:solidFill>
                <a:latin typeface="Arial"/>
                <a:ea typeface="Arial"/>
                <a:cs typeface="Arial"/>
                <a:sym typeface="Arial"/>
              </a:rPr>
              <a:t>Weight Initialization</a:t>
            </a:r>
            <a:r>
              <a:rPr b="1" lang="tr" sz="2300">
                <a:solidFill>
                  <a:srgbClr val="000000"/>
                </a:solidFill>
                <a:latin typeface="Arial"/>
                <a:ea typeface="Arial"/>
                <a:cs typeface="Arial"/>
                <a:sym typeface="Arial"/>
              </a:rPr>
              <a:t> (</a:t>
            </a:r>
            <a:r>
              <a:rPr b="1" lang="tr" sz="2300">
                <a:solidFill>
                  <a:srgbClr val="000000"/>
                </a:solidFill>
                <a:latin typeface="Arial"/>
                <a:ea typeface="Arial"/>
                <a:cs typeface="Arial"/>
                <a:sym typeface="Arial"/>
              </a:rPr>
              <a:t>Ağırlık Başlatma</a:t>
            </a:r>
            <a:r>
              <a:rPr b="1" lang="tr" sz="2300">
                <a:solidFill>
                  <a:srgbClr val="000000"/>
                </a:solidFill>
                <a:latin typeface="Arial"/>
                <a:ea typeface="Arial"/>
                <a:cs typeface="Arial"/>
                <a:sym typeface="Arial"/>
              </a:rPr>
              <a:t>):</a:t>
            </a:r>
            <a:endParaRPr b="1" sz="2300">
              <a:solidFill>
                <a:srgbClr val="000000"/>
              </a:solidFill>
              <a:latin typeface="Arial"/>
              <a:ea typeface="Arial"/>
              <a:cs typeface="Arial"/>
              <a:sym typeface="Arial"/>
            </a:endParaRPr>
          </a:p>
          <a:p>
            <a:pPr indent="-355600" lvl="0" marL="457200" rtl="0" algn="l">
              <a:lnSpc>
                <a:spcPct val="105000"/>
              </a:lnSpc>
              <a:spcBef>
                <a:spcPts val="1200"/>
              </a:spcBef>
              <a:spcAft>
                <a:spcPts val="0"/>
              </a:spcAft>
              <a:buClr>
                <a:srgbClr val="000000"/>
              </a:buClr>
              <a:buSzPts val="2000"/>
              <a:buFont typeface="Arial"/>
              <a:buChar char="●"/>
            </a:pPr>
            <a:r>
              <a:rPr lang="tr" sz="2000">
                <a:solidFill>
                  <a:srgbClr val="000000"/>
                </a:solidFill>
                <a:latin typeface="Arial"/>
                <a:ea typeface="Arial"/>
                <a:cs typeface="Arial"/>
                <a:sym typeface="Arial"/>
              </a:rPr>
              <a:t>Ağırlıkların başlangıç değerleri, gradyanların çok küçük olmaması için dikkatlice seçilir. Xavier veya He başlatma gibi yöntemler kullanılır.</a:t>
            </a:r>
            <a:endParaRPr sz="2000">
              <a:solidFill>
                <a:srgbClr val="000000"/>
              </a:solidFill>
              <a:latin typeface="Arial"/>
              <a:ea typeface="Arial"/>
              <a:cs typeface="Arial"/>
              <a:sym typeface="Arial"/>
            </a:endParaRPr>
          </a:p>
          <a:p>
            <a:pPr indent="0" lvl="0" marL="0" rtl="0" algn="l">
              <a:lnSpc>
                <a:spcPct val="105000"/>
              </a:lnSpc>
              <a:spcBef>
                <a:spcPts val="1200"/>
              </a:spcBef>
              <a:spcAft>
                <a:spcPts val="1200"/>
              </a:spcAft>
              <a:buSzPts val="852"/>
              <a:buNone/>
            </a:pPr>
            <a:r>
              <a:t/>
            </a:r>
            <a:endParaRPr b="1" sz="952">
              <a:solidFill>
                <a:srgbClr val="000000"/>
              </a:solidFill>
              <a:latin typeface="Arial"/>
              <a:ea typeface="Arial"/>
              <a:cs typeface="Arial"/>
              <a:sym typeface="Arial"/>
            </a:endParaRPr>
          </a:p>
        </p:txBody>
      </p:sp>
      <p:sp>
        <p:nvSpPr>
          <p:cNvPr id="505" name="Google Shape;505;p67"/>
          <p:cNvSpPr txBox="1"/>
          <p:nvPr>
            <p:ph type="title"/>
          </p:nvPr>
        </p:nvSpPr>
        <p:spPr>
          <a:xfrm>
            <a:off x="729450" y="569050"/>
            <a:ext cx="7688700" cy="535200"/>
          </a:xfrm>
          <a:prstGeom prst="rect">
            <a:avLst/>
          </a:prstGeom>
        </p:spPr>
        <p:txBody>
          <a:bodyPr anchorCtr="0" anchor="t" bIns="91425" lIns="91425" spcFirstLastPara="1" rIns="91425" wrap="square" tIns="91425">
            <a:normAutofit/>
          </a:bodyPr>
          <a:lstStyle/>
          <a:p>
            <a:pPr indent="0" lvl="0" marL="0" rtl="0" algn="l">
              <a:lnSpc>
                <a:spcPct val="108333"/>
              </a:lnSpc>
              <a:spcBef>
                <a:spcPts val="2400"/>
              </a:spcBef>
              <a:spcAft>
                <a:spcPts val="1800"/>
              </a:spcAft>
              <a:buNone/>
            </a:pPr>
            <a:r>
              <a:rPr lang="tr" sz="2300">
                <a:solidFill>
                  <a:srgbClr val="272C37"/>
                </a:solidFill>
                <a:highlight>
                  <a:srgbClr val="FFFFFF"/>
                </a:highlight>
                <a:latin typeface="Roboto"/>
                <a:ea typeface="Roboto"/>
                <a:cs typeface="Roboto"/>
                <a:sym typeface="Roboto"/>
              </a:rPr>
              <a:t>Vanishing Gradient Çözümleri</a:t>
            </a:r>
            <a:endParaRPr sz="2300"/>
          </a:p>
        </p:txBody>
      </p:sp>
      <p:pic>
        <p:nvPicPr>
          <p:cNvPr id="506" name="Google Shape;506;p67"/>
          <p:cNvPicPr preferRelativeResize="0"/>
          <p:nvPr/>
        </p:nvPicPr>
        <p:blipFill>
          <a:blip r:embed="rId3">
            <a:alphaModFix/>
          </a:blip>
          <a:stretch>
            <a:fillRect/>
          </a:stretch>
        </p:blipFill>
        <p:spPr>
          <a:xfrm>
            <a:off x="507625" y="1613800"/>
            <a:ext cx="4094401" cy="2981875"/>
          </a:xfrm>
          <a:prstGeom prst="rect">
            <a:avLst/>
          </a:prstGeom>
          <a:noFill/>
          <a:ln>
            <a:noFill/>
          </a:ln>
        </p:spPr>
      </p:pic>
      <p:sp>
        <p:nvSpPr>
          <p:cNvPr id="507" name="Google Shape;507;p67"/>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55</a:t>
            </a:r>
            <a:endParaRPr sz="3000">
              <a:solidFill>
                <a:srgbClr val="21212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8"/>
          <p:cNvSpPr txBox="1"/>
          <p:nvPr>
            <p:ph idx="1" type="body"/>
          </p:nvPr>
        </p:nvSpPr>
        <p:spPr>
          <a:xfrm>
            <a:off x="4710225" y="1326525"/>
            <a:ext cx="4331400" cy="3780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852"/>
              <a:buNone/>
            </a:pPr>
            <a:r>
              <a:rPr b="1" lang="tr" sz="2300">
                <a:solidFill>
                  <a:srgbClr val="000000"/>
                </a:solidFill>
                <a:latin typeface="Arial"/>
                <a:ea typeface="Arial"/>
                <a:cs typeface="Arial"/>
                <a:sym typeface="Arial"/>
              </a:rPr>
              <a:t>Activation Functions (Aktivasyon Fonksiyonları):</a:t>
            </a:r>
            <a:endParaRPr b="1" sz="2300">
              <a:solidFill>
                <a:srgbClr val="000000"/>
              </a:solidFill>
              <a:latin typeface="Arial"/>
              <a:ea typeface="Arial"/>
              <a:cs typeface="Arial"/>
              <a:sym typeface="Arial"/>
            </a:endParaRPr>
          </a:p>
          <a:p>
            <a:pPr indent="-355600" lvl="0" marL="457200" rtl="0" algn="l">
              <a:lnSpc>
                <a:spcPct val="105000"/>
              </a:lnSpc>
              <a:spcBef>
                <a:spcPts val="1200"/>
              </a:spcBef>
              <a:spcAft>
                <a:spcPts val="0"/>
              </a:spcAft>
              <a:buClr>
                <a:srgbClr val="000000"/>
              </a:buClr>
              <a:buSzPts val="2000"/>
              <a:buFont typeface="Arial"/>
              <a:buChar char="●"/>
            </a:pPr>
            <a:r>
              <a:rPr lang="tr" sz="2000">
                <a:solidFill>
                  <a:srgbClr val="000000"/>
                </a:solidFill>
                <a:latin typeface="Arial"/>
                <a:ea typeface="Arial"/>
                <a:cs typeface="Arial"/>
                <a:sym typeface="Arial"/>
              </a:rPr>
              <a:t>Sigmoid gibi fonksiyonlar yerine ReLU gibi doğrusal olmayan fonksiyonlar kullanmak, gradyanların sıfıra yaklaşmasını engeller.</a:t>
            </a:r>
            <a:endParaRPr sz="2000">
              <a:solidFill>
                <a:srgbClr val="000000"/>
              </a:solidFill>
              <a:latin typeface="Arial"/>
              <a:ea typeface="Arial"/>
              <a:cs typeface="Arial"/>
              <a:sym typeface="Arial"/>
            </a:endParaRPr>
          </a:p>
          <a:p>
            <a:pPr indent="0" lvl="0" marL="0" rtl="0" algn="l">
              <a:lnSpc>
                <a:spcPct val="105000"/>
              </a:lnSpc>
              <a:spcBef>
                <a:spcPts val="1200"/>
              </a:spcBef>
              <a:spcAft>
                <a:spcPts val="1200"/>
              </a:spcAft>
              <a:buSzPts val="852"/>
              <a:buNone/>
            </a:pPr>
            <a:r>
              <a:t/>
            </a:r>
            <a:endParaRPr b="1" sz="952">
              <a:solidFill>
                <a:srgbClr val="000000"/>
              </a:solidFill>
              <a:latin typeface="Arial"/>
              <a:ea typeface="Arial"/>
              <a:cs typeface="Arial"/>
              <a:sym typeface="Arial"/>
            </a:endParaRPr>
          </a:p>
        </p:txBody>
      </p:sp>
      <p:sp>
        <p:nvSpPr>
          <p:cNvPr id="513" name="Google Shape;513;p68"/>
          <p:cNvSpPr txBox="1"/>
          <p:nvPr>
            <p:ph type="title"/>
          </p:nvPr>
        </p:nvSpPr>
        <p:spPr>
          <a:xfrm>
            <a:off x="729450" y="569050"/>
            <a:ext cx="7688700" cy="535200"/>
          </a:xfrm>
          <a:prstGeom prst="rect">
            <a:avLst/>
          </a:prstGeom>
        </p:spPr>
        <p:txBody>
          <a:bodyPr anchorCtr="0" anchor="t" bIns="91425" lIns="91425" spcFirstLastPara="1" rIns="91425" wrap="square" tIns="91425">
            <a:normAutofit/>
          </a:bodyPr>
          <a:lstStyle/>
          <a:p>
            <a:pPr indent="0" lvl="0" marL="0" rtl="0" algn="l">
              <a:lnSpc>
                <a:spcPct val="108333"/>
              </a:lnSpc>
              <a:spcBef>
                <a:spcPts val="2400"/>
              </a:spcBef>
              <a:spcAft>
                <a:spcPts val="1800"/>
              </a:spcAft>
              <a:buNone/>
            </a:pPr>
            <a:r>
              <a:rPr lang="tr" sz="2300">
                <a:solidFill>
                  <a:srgbClr val="272C37"/>
                </a:solidFill>
                <a:highlight>
                  <a:srgbClr val="FFFFFF"/>
                </a:highlight>
                <a:latin typeface="Roboto"/>
                <a:ea typeface="Roboto"/>
                <a:cs typeface="Roboto"/>
                <a:sym typeface="Roboto"/>
              </a:rPr>
              <a:t>Vanishing Gradient Çözümleri</a:t>
            </a:r>
            <a:endParaRPr sz="2300"/>
          </a:p>
        </p:txBody>
      </p:sp>
      <p:pic>
        <p:nvPicPr>
          <p:cNvPr id="514" name="Google Shape;514;p68"/>
          <p:cNvPicPr preferRelativeResize="0"/>
          <p:nvPr/>
        </p:nvPicPr>
        <p:blipFill>
          <a:blip r:embed="rId3">
            <a:alphaModFix/>
          </a:blip>
          <a:stretch>
            <a:fillRect/>
          </a:stretch>
        </p:blipFill>
        <p:spPr>
          <a:xfrm>
            <a:off x="507625" y="1613800"/>
            <a:ext cx="4094401" cy="2981875"/>
          </a:xfrm>
          <a:prstGeom prst="rect">
            <a:avLst/>
          </a:prstGeom>
          <a:noFill/>
          <a:ln>
            <a:noFill/>
          </a:ln>
        </p:spPr>
      </p:pic>
      <p:sp>
        <p:nvSpPr>
          <p:cNvPr id="515" name="Google Shape;515;p68"/>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56</a:t>
            </a:r>
            <a:endParaRPr sz="3000">
              <a:solidFill>
                <a:srgbClr val="21212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9"/>
          <p:cNvSpPr txBox="1"/>
          <p:nvPr>
            <p:ph idx="1" type="body"/>
          </p:nvPr>
        </p:nvSpPr>
        <p:spPr>
          <a:xfrm>
            <a:off x="4710225" y="1326525"/>
            <a:ext cx="4331400" cy="37800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852"/>
              <a:buNone/>
            </a:pPr>
            <a:r>
              <a:rPr b="1" lang="tr" sz="2300">
                <a:solidFill>
                  <a:srgbClr val="000000"/>
                </a:solidFill>
                <a:latin typeface="Arial"/>
                <a:ea typeface="Arial"/>
                <a:cs typeface="Arial"/>
                <a:sym typeface="Arial"/>
              </a:rPr>
              <a:t>Long short-term memory (LSTM) Ağları:</a:t>
            </a:r>
            <a:endParaRPr b="1" sz="2300">
              <a:solidFill>
                <a:srgbClr val="000000"/>
              </a:solidFill>
              <a:latin typeface="Arial"/>
              <a:ea typeface="Arial"/>
              <a:cs typeface="Arial"/>
              <a:sym typeface="Arial"/>
            </a:endParaRPr>
          </a:p>
          <a:p>
            <a:pPr indent="-355600" lvl="0" marL="457200" rtl="0" algn="l">
              <a:lnSpc>
                <a:spcPct val="105000"/>
              </a:lnSpc>
              <a:spcBef>
                <a:spcPts val="1200"/>
              </a:spcBef>
              <a:spcAft>
                <a:spcPts val="0"/>
              </a:spcAft>
              <a:buClr>
                <a:srgbClr val="000000"/>
              </a:buClr>
              <a:buSzPts val="2000"/>
              <a:buFont typeface="Arial"/>
              <a:buChar char="●"/>
            </a:pPr>
            <a:r>
              <a:rPr lang="tr" sz="2000">
                <a:solidFill>
                  <a:srgbClr val="000000"/>
                </a:solidFill>
                <a:latin typeface="Arial"/>
                <a:ea typeface="Arial"/>
                <a:cs typeface="Arial"/>
                <a:sym typeface="Arial"/>
              </a:rPr>
              <a:t>Özellikle uzun süreli bağımlılıkları öğrenmek için tasarlanmıştır. Hücre durumları ve kapılar sayesinde gradyanların kaybolmasını engeller.</a:t>
            </a:r>
            <a:endParaRPr sz="2000">
              <a:solidFill>
                <a:srgbClr val="000000"/>
              </a:solidFill>
              <a:latin typeface="Arial"/>
              <a:ea typeface="Arial"/>
              <a:cs typeface="Arial"/>
              <a:sym typeface="Arial"/>
            </a:endParaRPr>
          </a:p>
          <a:p>
            <a:pPr indent="0" lvl="0" marL="0" rtl="0" algn="l">
              <a:lnSpc>
                <a:spcPct val="105000"/>
              </a:lnSpc>
              <a:spcBef>
                <a:spcPts val="1200"/>
              </a:spcBef>
              <a:spcAft>
                <a:spcPts val="1200"/>
              </a:spcAft>
              <a:buSzPts val="852"/>
              <a:buNone/>
            </a:pPr>
            <a:r>
              <a:t/>
            </a:r>
            <a:endParaRPr b="1" sz="952">
              <a:solidFill>
                <a:srgbClr val="000000"/>
              </a:solidFill>
              <a:latin typeface="Arial"/>
              <a:ea typeface="Arial"/>
              <a:cs typeface="Arial"/>
              <a:sym typeface="Arial"/>
            </a:endParaRPr>
          </a:p>
        </p:txBody>
      </p:sp>
      <p:sp>
        <p:nvSpPr>
          <p:cNvPr id="521" name="Google Shape;521;p69"/>
          <p:cNvSpPr txBox="1"/>
          <p:nvPr>
            <p:ph type="title"/>
          </p:nvPr>
        </p:nvSpPr>
        <p:spPr>
          <a:xfrm>
            <a:off x="729450" y="569050"/>
            <a:ext cx="7688700" cy="535200"/>
          </a:xfrm>
          <a:prstGeom prst="rect">
            <a:avLst/>
          </a:prstGeom>
        </p:spPr>
        <p:txBody>
          <a:bodyPr anchorCtr="0" anchor="t" bIns="91425" lIns="91425" spcFirstLastPara="1" rIns="91425" wrap="square" tIns="91425">
            <a:normAutofit/>
          </a:bodyPr>
          <a:lstStyle/>
          <a:p>
            <a:pPr indent="0" lvl="0" marL="0" rtl="0" algn="l">
              <a:lnSpc>
                <a:spcPct val="108333"/>
              </a:lnSpc>
              <a:spcBef>
                <a:spcPts val="2400"/>
              </a:spcBef>
              <a:spcAft>
                <a:spcPts val="1800"/>
              </a:spcAft>
              <a:buNone/>
            </a:pPr>
            <a:r>
              <a:rPr lang="tr" sz="2300">
                <a:solidFill>
                  <a:srgbClr val="272C37"/>
                </a:solidFill>
                <a:highlight>
                  <a:srgbClr val="FFFFFF"/>
                </a:highlight>
                <a:latin typeface="Roboto"/>
                <a:ea typeface="Roboto"/>
                <a:cs typeface="Roboto"/>
                <a:sym typeface="Roboto"/>
              </a:rPr>
              <a:t>Vanishing Gradient Çözümleri</a:t>
            </a:r>
            <a:endParaRPr sz="2300"/>
          </a:p>
        </p:txBody>
      </p:sp>
      <p:pic>
        <p:nvPicPr>
          <p:cNvPr id="522" name="Google Shape;522;p69"/>
          <p:cNvPicPr preferRelativeResize="0"/>
          <p:nvPr/>
        </p:nvPicPr>
        <p:blipFill>
          <a:blip r:embed="rId3">
            <a:alphaModFix/>
          </a:blip>
          <a:stretch>
            <a:fillRect/>
          </a:stretch>
        </p:blipFill>
        <p:spPr>
          <a:xfrm>
            <a:off x="507625" y="1613800"/>
            <a:ext cx="4094401" cy="2981875"/>
          </a:xfrm>
          <a:prstGeom prst="rect">
            <a:avLst/>
          </a:prstGeom>
          <a:noFill/>
          <a:ln>
            <a:noFill/>
          </a:ln>
        </p:spPr>
      </p:pic>
      <p:sp>
        <p:nvSpPr>
          <p:cNvPr id="523" name="Google Shape;523;p69"/>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57</a:t>
            </a:r>
            <a:endParaRPr sz="3000">
              <a:solidFill>
                <a:srgbClr val="21212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Arial"/>
                <a:ea typeface="Arial"/>
                <a:cs typeface="Arial"/>
                <a:sym typeface="Arial"/>
              </a:rPr>
              <a:t>Örnek 1:</a:t>
            </a:r>
            <a:endParaRPr>
              <a:latin typeface="Arial"/>
              <a:ea typeface="Arial"/>
              <a:cs typeface="Arial"/>
              <a:sym typeface="Arial"/>
            </a:endParaRPr>
          </a:p>
        </p:txBody>
      </p:sp>
      <p:sp>
        <p:nvSpPr>
          <p:cNvPr id="529" name="Google Shape;529;p70"/>
          <p:cNvSpPr txBox="1"/>
          <p:nvPr>
            <p:ph idx="1" type="body"/>
          </p:nvPr>
        </p:nvSpPr>
        <p:spPr>
          <a:xfrm>
            <a:off x="729450" y="2984400"/>
            <a:ext cx="7818600" cy="1355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r" sz="1600">
                <a:solidFill>
                  <a:srgbClr val="000000"/>
                </a:solidFill>
                <a:latin typeface="Arial"/>
                <a:ea typeface="Arial"/>
                <a:cs typeface="Arial"/>
                <a:sym typeface="Arial"/>
              </a:rPr>
              <a:t>Bir metindeki kelimelerin anlamı, sadece o kelimeden önceki birkaç kelimeye değil, daha önceki birçok kelimeye bağlı o</a:t>
            </a:r>
            <a:r>
              <a:rPr b="1" lang="tr" sz="1600">
                <a:solidFill>
                  <a:srgbClr val="000000"/>
                </a:solidFill>
                <a:latin typeface="Arial"/>
                <a:ea typeface="Arial"/>
                <a:cs typeface="Arial"/>
                <a:sym typeface="Arial"/>
              </a:rPr>
              <a:t>l</a:t>
            </a:r>
            <a:r>
              <a:rPr b="1" lang="tr" sz="1600">
                <a:solidFill>
                  <a:srgbClr val="000000"/>
                </a:solidFill>
                <a:latin typeface="Arial"/>
                <a:ea typeface="Arial"/>
                <a:cs typeface="Arial"/>
                <a:sym typeface="Arial"/>
              </a:rPr>
              <a:t>abilir.</a:t>
            </a:r>
            <a:endParaRPr b="1" sz="1800">
              <a:latin typeface="Arial"/>
              <a:ea typeface="Arial"/>
              <a:cs typeface="Arial"/>
              <a:sym typeface="Arial"/>
            </a:endParaRPr>
          </a:p>
        </p:txBody>
      </p:sp>
      <p:sp>
        <p:nvSpPr>
          <p:cNvPr id="530" name="Google Shape;530;p70"/>
          <p:cNvSpPr txBox="1"/>
          <p:nvPr>
            <p:ph type="title"/>
          </p:nvPr>
        </p:nvSpPr>
        <p:spPr>
          <a:xfrm>
            <a:off x="729450" y="569050"/>
            <a:ext cx="7688700" cy="535200"/>
          </a:xfrm>
          <a:prstGeom prst="rect">
            <a:avLst/>
          </a:prstGeom>
        </p:spPr>
        <p:txBody>
          <a:bodyPr anchorCtr="0" anchor="t" bIns="91425" lIns="91425" spcFirstLastPara="1" rIns="91425" wrap="square" tIns="91425">
            <a:normAutofit/>
          </a:bodyPr>
          <a:lstStyle/>
          <a:p>
            <a:pPr indent="0" lvl="0" marL="0" rtl="0" algn="l">
              <a:lnSpc>
                <a:spcPct val="108333"/>
              </a:lnSpc>
              <a:spcBef>
                <a:spcPts val="2400"/>
              </a:spcBef>
              <a:spcAft>
                <a:spcPts val="1800"/>
              </a:spcAft>
              <a:buNone/>
            </a:pPr>
            <a:r>
              <a:rPr lang="tr" sz="2000">
                <a:solidFill>
                  <a:srgbClr val="272C37"/>
                </a:solidFill>
                <a:highlight>
                  <a:srgbClr val="FFFFFF"/>
                </a:highlight>
                <a:latin typeface="Roboto"/>
                <a:ea typeface="Roboto"/>
                <a:cs typeface="Roboto"/>
                <a:sym typeface="Roboto"/>
              </a:rPr>
              <a:t>Long - Term Dependencies (Uzun Süreli Bağımlılıklar)</a:t>
            </a:r>
            <a:endParaRPr sz="2800"/>
          </a:p>
        </p:txBody>
      </p:sp>
      <p:sp>
        <p:nvSpPr>
          <p:cNvPr id="531" name="Google Shape;531;p70"/>
          <p:cNvSpPr txBox="1"/>
          <p:nvPr>
            <p:ph idx="1" type="body"/>
          </p:nvPr>
        </p:nvSpPr>
        <p:spPr>
          <a:xfrm>
            <a:off x="729450" y="1901175"/>
            <a:ext cx="7688700" cy="108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600">
                <a:solidFill>
                  <a:srgbClr val="000000"/>
                </a:solidFill>
                <a:latin typeface="Arial"/>
                <a:ea typeface="Arial"/>
                <a:cs typeface="Arial"/>
                <a:sym typeface="Arial"/>
              </a:rPr>
              <a:t>Cümle: "Balıklar suda …"</a:t>
            </a:r>
            <a:endParaRPr sz="1600">
              <a:solidFill>
                <a:srgbClr val="000000"/>
              </a:solidFill>
              <a:latin typeface="Arial"/>
              <a:ea typeface="Arial"/>
              <a:cs typeface="Arial"/>
              <a:sym typeface="Arial"/>
            </a:endParaRPr>
          </a:p>
          <a:p>
            <a:pPr indent="0" lvl="0" marL="0" rtl="0" algn="l">
              <a:spcBef>
                <a:spcPts val="1200"/>
              </a:spcBef>
              <a:spcAft>
                <a:spcPts val="1200"/>
              </a:spcAft>
              <a:buNone/>
            </a:pPr>
            <a:r>
              <a:rPr i="1" lang="tr" sz="1600">
                <a:solidFill>
                  <a:srgbClr val="000000"/>
                </a:solidFill>
                <a:latin typeface="Arial"/>
                <a:ea typeface="Arial"/>
                <a:cs typeface="Arial"/>
                <a:sym typeface="Arial"/>
              </a:rPr>
              <a:t>Son kelimeyi tahmin etmek kolaydır çünkü yakın kontekst yeterlidir.</a:t>
            </a:r>
            <a:endParaRPr i="1" sz="1600">
              <a:solidFill>
                <a:srgbClr val="000000"/>
              </a:solidFill>
              <a:latin typeface="Arial"/>
              <a:ea typeface="Arial"/>
              <a:cs typeface="Arial"/>
              <a:sym typeface="Arial"/>
            </a:endParaRPr>
          </a:p>
        </p:txBody>
      </p:sp>
      <p:sp>
        <p:nvSpPr>
          <p:cNvPr id="532" name="Google Shape;532;p70"/>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58</a:t>
            </a:r>
            <a:endParaRPr sz="3000">
              <a:solidFill>
                <a:srgbClr val="21212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1"/>
          <p:cNvSpPr txBox="1"/>
          <p:nvPr>
            <p:ph type="title"/>
          </p:nvPr>
        </p:nvSpPr>
        <p:spPr>
          <a:xfrm>
            <a:off x="729450" y="569050"/>
            <a:ext cx="7688700" cy="535200"/>
          </a:xfrm>
          <a:prstGeom prst="rect">
            <a:avLst/>
          </a:prstGeom>
        </p:spPr>
        <p:txBody>
          <a:bodyPr anchorCtr="0" anchor="t" bIns="91425" lIns="91425" spcFirstLastPara="1" rIns="91425" wrap="square" tIns="91425">
            <a:normAutofit/>
          </a:bodyPr>
          <a:lstStyle/>
          <a:p>
            <a:pPr indent="0" lvl="0" marL="0" rtl="0" algn="l">
              <a:lnSpc>
                <a:spcPct val="108333"/>
              </a:lnSpc>
              <a:spcBef>
                <a:spcPts val="2400"/>
              </a:spcBef>
              <a:spcAft>
                <a:spcPts val="1800"/>
              </a:spcAft>
              <a:buNone/>
            </a:pPr>
            <a:r>
              <a:rPr lang="tr" sz="2000">
                <a:solidFill>
                  <a:srgbClr val="272C37"/>
                </a:solidFill>
                <a:highlight>
                  <a:srgbClr val="FFFFFF"/>
                </a:highlight>
                <a:latin typeface="Roboto"/>
                <a:ea typeface="Roboto"/>
                <a:cs typeface="Roboto"/>
                <a:sym typeface="Roboto"/>
              </a:rPr>
              <a:t>Long - Term Dependencies (Uzun Süreli Bağımlılıklar)</a:t>
            </a:r>
            <a:endParaRPr sz="2800"/>
          </a:p>
        </p:txBody>
      </p:sp>
      <p:sp>
        <p:nvSpPr>
          <p:cNvPr id="538" name="Google Shape;538;p7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latin typeface="Arial"/>
                <a:ea typeface="Arial"/>
                <a:cs typeface="Arial"/>
                <a:sym typeface="Arial"/>
              </a:rPr>
              <a:t>Örnek 2:</a:t>
            </a:r>
            <a:endParaRPr>
              <a:latin typeface="Arial"/>
              <a:ea typeface="Arial"/>
              <a:cs typeface="Arial"/>
              <a:sym typeface="Arial"/>
            </a:endParaRPr>
          </a:p>
        </p:txBody>
      </p:sp>
      <p:sp>
        <p:nvSpPr>
          <p:cNvPr id="539" name="Google Shape;539;p71"/>
          <p:cNvSpPr txBox="1"/>
          <p:nvPr>
            <p:ph idx="1" type="body"/>
          </p:nvPr>
        </p:nvSpPr>
        <p:spPr>
          <a:xfrm>
            <a:off x="729450" y="1901175"/>
            <a:ext cx="7688700" cy="1105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tr" sz="1600">
                <a:solidFill>
                  <a:srgbClr val="000000"/>
                </a:solidFill>
                <a:latin typeface="Arial"/>
                <a:ea typeface="Arial"/>
                <a:cs typeface="Arial"/>
                <a:sym typeface="Arial"/>
              </a:rPr>
              <a:t>Cümle: "10 yıldır Fransa’da yaşıyorum. Akıcı bir şekilde … konuşabiliyorum"</a:t>
            </a:r>
            <a:endParaRPr sz="1600">
              <a:solidFill>
                <a:srgbClr val="000000"/>
              </a:solidFill>
              <a:latin typeface="Arial"/>
              <a:ea typeface="Arial"/>
              <a:cs typeface="Arial"/>
              <a:sym typeface="Arial"/>
            </a:endParaRPr>
          </a:p>
          <a:p>
            <a:pPr indent="0" lvl="0" marL="0" rtl="0" algn="l">
              <a:spcBef>
                <a:spcPts val="1200"/>
              </a:spcBef>
              <a:spcAft>
                <a:spcPts val="0"/>
              </a:spcAft>
              <a:buNone/>
            </a:pPr>
            <a:r>
              <a:rPr i="1" lang="tr" sz="1600">
                <a:solidFill>
                  <a:srgbClr val="000000"/>
                </a:solidFill>
                <a:latin typeface="Arial"/>
                <a:ea typeface="Arial"/>
                <a:cs typeface="Arial"/>
                <a:sym typeface="Arial"/>
              </a:rPr>
              <a:t>Eksik olan kelimeyi tahmin etmek için daha uzun bir kontekst gereklidir.</a:t>
            </a:r>
            <a:endParaRPr i="1" sz="1600">
              <a:latin typeface="Arial"/>
              <a:ea typeface="Arial"/>
              <a:cs typeface="Arial"/>
              <a:sym typeface="Arial"/>
            </a:endParaRPr>
          </a:p>
          <a:p>
            <a:pPr indent="0" lvl="0" marL="0" rtl="0" algn="l">
              <a:spcBef>
                <a:spcPts val="1200"/>
              </a:spcBef>
              <a:spcAft>
                <a:spcPts val="1200"/>
              </a:spcAft>
              <a:buNone/>
            </a:pPr>
            <a:r>
              <a:t/>
            </a:r>
            <a:endParaRPr i="1" sz="1600">
              <a:solidFill>
                <a:srgbClr val="000000"/>
              </a:solidFill>
              <a:latin typeface="Arial"/>
              <a:ea typeface="Arial"/>
              <a:cs typeface="Arial"/>
              <a:sym typeface="Arial"/>
            </a:endParaRPr>
          </a:p>
        </p:txBody>
      </p:sp>
      <p:sp>
        <p:nvSpPr>
          <p:cNvPr id="540" name="Google Shape;540;p71"/>
          <p:cNvSpPr txBox="1"/>
          <p:nvPr/>
        </p:nvSpPr>
        <p:spPr>
          <a:xfrm>
            <a:off x="1599025" y="3006675"/>
            <a:ext cx="53868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800"/>
              <a:t>Burada, son kelimeyi tahmin etmek için </a:t>
            </a:r>
            <a:r>
              <a:rPr lang="tr" sz="1800"/>
              <a:t>Fransa bağlamına</a:t>
            </a:r>
            <a:r>
              <a:rPr lang="tr" sz="1800"/>
              <a:t> ihtiyacımız var. İlgili bilgi ile bu bilginin kullanılması gereken nokta arasındaki boşluk çok büyük olabilir. </a:t>
            </a:r>
            <a:r>
              <a:rPr b="1" lang="tr" sz="1800"/>
              <a:t>LSTM'ler</a:t>
            </a:r>
            <a:r>
              <a:rPr lang="tr" sz="1800"/>
              <a:t> bu problemi çözmemize yardımcı olur.</a:t>
            </a:r>
            <a:endParaRPr sz="1800"/>
          </a:p>
        </p:txBody>
      </p:sp>
      <p:sp>
        <p:nvSpPr>
          <p:cNvPr id="541" name="Google Shape;541;p71"/>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59</a:t>
            </a:r>
            <a:endParaRPr sz="3000">
              <a:solidFill>
                <a:srgbClr val="21212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txBox="1"/>
          <p:nvPr>
            <p:ph idx="1" type="body"/>
          </p:nvPr>
        </p:nvSpPr>
        <p:spPr>
          <a:xfrm>
            <a:off x="5249375" y="905175"/>
            <a:ext cx="3548400" cy="36102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lang="tr" sz="1700">
                <a:solidFill>
                  <a:srgbClr val="333333"/>
                </a:solidFill>
                <a:highlight>
                  <a:srgbClr val="FFFFFF"/>
                </a:highlight>
                <a:latin typeface="Arial"/>
                <a:ea typeface="Arial"/>
                <a:cs typeface="Arial"/>
                <a:sym typeface="Arial"/>
              </a:rPr>
              <a:t>Görselde, basit bir RNN yapısı görülmektedir. Bu yapı 1 giriş katmanına, 2 gizli katmana ve 1 çıkış katmanına sahiptir. Yinelemeli (Recurrent) denmesinin sebebi çıkışta ölçülen hata payının azaltılması için elde edilen tahminin tekrar işleme sokulmasından dolayıdır. Bunun sayesinde sistemdeki hata payının azaltılması amaçlanır.</a:t>
            </a:r>
            <a:endParaRPr sz="1800">
              <a:latin typeface="Arial"/>
              <a:ea typeface="Arial"/>
              <a:cs typeface="Arial"/>
              <a:sym typeface="Arial"/>
            </a:endParaRPr>
          </a:p>
        </p:txBody>
      </p:sp>
      <p:pic>
        <p:nvPicPr>
          <p:cNvPr id="125" name="Google Shape;125;p18"/>
          <p:cNvPicPr preferRelativeResize="0"/>
          <p:nvPr/>
        </p:nvPicPr>
        <p:blipFill>
          <a:blip r:embed="rId3">
            <a:alphaModFix/>
          </a:blip>
          <a:stretch>
            <a:fillRect/>
          </a:stretch>
        </p:blipFill>
        <p:spPr>
          <a:xfrm>
            <a:off x="175425" y="1484050"/>
            <a:ext cx="4544626" cy="3341875"/>
          </a:xfrm>
          <a:prstGeom prst="rect">
            <a:avLst/>
          </a:prstGeom>
          <a:noFill/>
          <a:ln>
            <a:noFill/>
          </a:ln>
        </p:spPr>
      </p:pic>
      <p:sp>
        <p:nvSpPr>
          <p:cNvPr id="126" name="Google Shape;126;p18"/>
          <p:cNvSpPr txBox="1"/>
          <p:nvPr/>
        </p:nvSpPr>
        <p:spPr>
          <a:xfrm>
            <a:off x="8545675" y="4448450"/>
            <a:ext cx="5340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6</a:t>
            </a:r>
            <a:endParaRPr sz="3000">
              <a:solidFill>
                <a:srgbClr val="21212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2"/>
          <p:cNvSpPr txBox="1"/>
          <p:nvPr>
            <p:ph idx="1" type="body"/>
          </p:nvPr>
        </p:nvSpPr>
        <p:spPr>
          <a:xfrm>
            <a:off x="727650" y="1378825"/>
            <a:ext cx="7688700" cy="721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tr" sz="2000">
                <a:solidFill>
                  <a:srgbClr val="000000"/>
                </a:solidFill>
                <a:latin typeface="Arial"/>
                <a:ea typeface="Arial"/>
                <a:cs typeface="Arial"/>
                <a:sym typeface="Arial"/>
              </a:rPr>
              <a:t>LSTM'ler, uzun süreli bağımlılıkları öğrenme yeteneğine sahip özel bir Tekrarlayan Sinir Ağı türüdür.</a:t>
            </a:r>
            <a:r>
              <a:rPr lang="tr" sz="2000">
                <a:solidFill>
                  <a:srgbClr val="000000"/>
                </a:solidFill>
                <a:latin typeface="Arial"/>
                <a:ea typeface="Arial"/>
                <a:cs typeface="Arial"/>
                <a:sym typeface="Arial"/>
              </a:rPr>
              <a:t> Bilgileri uzun süre hatırlamak onların doğal bir davranışıdır.</a:t>
            </a:r>
            <a:endParaRPr sz="2000">
              <a:latin typeface="Arial"/>
              <a:ea typeface="Arial"/>
              <a:cs typeface="Arial"/>
              <a:sym typeface="Arial"/>
            </a:endParaRPr>
          </a:p>
        </p:txBody>
      </p:sp>
      <p:sp>
        <p:nvSpPr>
          <p:cNvPr id="547" name="Google Shape;547;p72"/>
          <p:cNvSpPr txBox="1"/>
          <p:nvPr>
            <p:ph type="title"/>
          </p:nvPr>
        </p:nvSpPr>
        <p:spPr>
          <a:xfrm>
            <a:off x="729450" y="569050"/>
            <a:ext cx="7688700" cy="535200"/>
          </a:xfrm>
          <a:prstGeom prst="rect">
            <a:avLst/>
          </a:prstGeom>
        </p:spPr>
        <p:txBody>
          <a:bodyPr anchorCtr="0" anchor="t" bIns="91425" lIns="91425" spcFirstLastPara="1" rIns="91425" wrap="square" tIns="91425">
            <a:normAutofit/>
          </a:bodyPr>
          <a:lstStyle/>
          <a:p>
            <a:pPr indent="0" lvl="0" marL="0" rtl="0" algn="l">
              <a:lnSpc>
                <a:spcPct val="108333"/>
              </a:lnSpc>
              <a:spcBef>
                <a:spcPts val="2400"/>
              </a:spcBef>
              <a:spcAft>
                <a:spcPts val="1800"/>
              </a:spcAft>
              <a:buNone/>
            </a:pPr>
            <a:r>
              <a:rPr lang="tr" sz="2000">
                <a:solidFill>
                  <a:srgbClr val="272C37"/>
                </a:solidFill>
                <a:highlight>
                  <a:srgbClr val="FFFFFF"/>
                </a:highlight>
                <a:latin typeface="Roboto"/>
                <a:ea typeface="Roboto"/>
                <a:cs typeface="Roboto"/>
                <a:sym typeface="Roboto"/>
              </a:rPr>
              <a:t>Çözüm: LSTM Ağları</a:t>
            </a:r>
            <a:endParaRPr sz="2800"/>
          </a:p>
        </p:txBody>
      </p:sp>
      <p:pic>
        <p:nvPicPr>
          <p:cNvPr id="548" name="Google Shape;548;p72"/>
          <p:cNvPicPr preferRelativeResize="0"/>
          <p:nvPr/>
        </p:nvPicPr>
        <p:blipFill>
          <a:blip r:embed="rId3">
            <a:alphaModFix/>
          </a:blip>
          <a:stretch>
            <a:fillRect/>
          </a:stretch>
        </p:blipFill>
        <p:spPr>
          <a:xfrm>
            <a:off x="2200950" y="2821225"/>
            <a:ext cx="5043689" cy="2017476"/>
          </a:xfrm>
          <a:prstGeom prst="rect">
            <a:avLst/>
          </a:prstGeom>
          <a:noFill/>
          <a:ln>
            <a:noFill/>
          </a:ln>
        </p:spPr>
      </p:pic>
      <p:sp>
        <p:nvSpPr>
          <p:cNvPr id="549" name="Google Shape;549;p72"/>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60</a:t>
            </a:r>
            <a:endParaRPr sz="3000">
              <a:solidFill>
                <a:srgbClr val="21212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3"/>
          <p:cNvSpPr txBox="1"/>
          <p:nvPr>
            <p:ph idx="1" type="body"/>
          </p:nvPr>
        </p:nvSpPr>
        <p:spPr>
          <a:xfrm>
            <a:off x="727650" y="144120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2000">
                <a:solidFill>
                  <a:srgbClr val="000000"/>
                </a:solidFill>
                <a:latin typeface="Arial"/>
                <a:ea typeface="Arial"/>
                <a:cs typeface="Arial"/>
                <a:sym typeface="Arial"/>
              </a:rPr>
              <a:t>Tüm tekrarlayan sinir ağları, birbirini tekrar eden sinir ağı modüllerinin bir zinciri şeklindedir. Standart RNN'lerde bu tekrar eden modül, tek bir tanh katmanı gibi çok basit bir yapıya sahiptir.</a:t>
            </a:r>
            <a:endParaRPr sz="2000">
              <a:latin typeface="Arial"/>
              <a:ea typeface="Arial"/>
              <a:cs typeface="Arial"/>
              <a:sym typeface="Arial"/>
            </a:endParaRPr>
          </a:p>
          <a:p>
            <a:pPr indent="0" lvl="0" marL="0" rtl="0" algn="l">
              <a:spcBef>
                <a:spcPts val="1200"/>
              </a:spcBef>
              <a:spcAft>
                <a:spcPts val="1200"/>
              </a:spcAft>
              <a:buNone/>
            </a:pPr>
            <a:r>
              <a:t/>
            </a:r>
            <a:endParaRPr sz="2000"/>
          </a:p>
        </p:txBody>
      </p:sp>
      <p:pic>
        <p:nvPicPr>
          <p:cNvPr id="555" name="Google Shape;555;p73"/>
          <p:cNvPicPr preferRelativeResize="0"/>
          <p:nvPr/>
        </p:nvPicPr>
        <p:blipFill>
          <a:blip r:embed="rId3">
            <a:alphaModFix/>
          </a:blip>
          <a:stretch>
            <a:fillRect/>
          </a:stretch>
        </p:blipFill>
        <p:spPr>
          <a:xfrm>
            <a:off x="2200950" y="2821225"/>
            <a:ext cx="5043689" cy="2017476"/>
          </a:xfrm>
          <a:prstGeom prst="rect">
            <a:avLst/>
          </a:prstGeom>
          <a:noFill/>
          <a:ln>
            <a:noFill/>
          </a:ln>
        </p:spPr>
      </p:pic>
      <p:sp>
        <p:nvSpPr>
          <p:cNvPr id="556" name="Google Shape;556;p73"/>
          <p:cNvSpPr txBox="1"/>
          <p:nvPr>
            <p:ph type="title"/>
          </p:nvPr>
        </p:nvSpPr>
        <p:spPr>
          <a:xfrm>
            <a:off x="729450" y="569050"/>
            <a:ext cx="7688700" cy="535200"/>
          </a:xfrm>
          <a:prstGeom prst="rect">
            <a:avLst/>
          </a:prstGeom>
        </p:spPr>
        <p:txBody>
          <a:bodyPr anchorCtr="0" anchor="t" bIns="91425" lIns="91425" spcFirstLastPara="1" rIns="91425" wrap="square" tIns="91425">
            <a:normAutofit/>
          </a:bodyPr>
          <a:lstStyle/>
          <a:p>
            <a:pPr indent="0" lvl="0" marL="0" rtl="0" algn="l">
              <a:lnSpc>
                <a:spcPct val="108333"/>
              </a:lnSpc>
              <a:spcBef>
                <a:spcPts val="2400"/>
              </a:spcBef>
              <a:spcAft>
                <a:spcPts val="1800"/>
              </a:spcAft>
              <a:buNone/>
            </a:pPr>
            <a:r>
              <a:rPr lang="tr" sz="2000">
                <a:solidFill>
                  <a:srgbClr val="272C37"/>
                </a:solidFill>
                <a:highlight>
                  <a:srgbClr val="FFFFFF"/>
                </a:highlight>
                <a:latin typeface="Roboto"/>
                <a:ea typeface="Roboto"/>
                <a:cs typeface="Roboto"/>
                <a:sym typeface="Roboto"/>
              </a:rPr>
              <a:t>Çözüm: LSTM Ağları</a:t>
            </a:r>
            <a:endParaRPr sz="2800"/>
          </a:p>
        </p:txBody>
      </p:sp>
      <p:sp>
        <p:nvSpPr>
          <p:cNvPr id="557" name="Google Shape;557;p73"/>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61</a:t>
            </a:r>
            <a:endParaRPr sz="3000">
              <a:solidFill>
                <a:srgbClr val="21212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4"/>
          <p:cNvSpPr txBox="1"/>
          <p:nvPr>
            <p:ph idx="1" type="body"/>
          </p:nvPr>
        </p:nvSpPr>
        <p:spPr>
          <a:xfrm>
            <a:off x="213700" y="1378825"/>
            <a:ext cx="8511000" cy="1760400"/>
          </a:xfrm>
          <a:prstGeom prst="rect">
            <a:avLst/>
          </a:prstGeom>
        </p:spPr>
        <p:txBody>
          <a:bodyPr anchorCtr="0" anchor="t" bIns="91425" lIns="91425" spcFirstLastPara="1" rIns="91425" wrap="square" tIns="91425">
            <a:noAutofit/>
          </a:bodyPr>
          <a:lstStyle/>
          <a:p>
            <a:pPr indent="0" lvl="0" marL="0" rtl="0" algn="just">
              <a:lnSpc>
                <a:spcPct val="105000"/>
              </a:lnSpc>
              <a:spcBef>
                <a:spcPts val="0"/>
              </a:spcBef>
              <a:spcAft>
                <a:spcPts val="1200"/>
              </a:spcAft>
              <a:buNone/>
            </a:pPr>
            <a:r>
              <a:rPr b="1" lang="tr" sz="2000">
                <a:solidFill>
                  <a:srgbClr val="000000"/>
                </a:solidFill>
                <a:latin typeface="Arial"/>
                <a:ea typeface="Arial"/>
                <a:cs typeface="Arial"/>
                <a:sym typeface="Arial"/>
              </a:rPr>
              <a:t>Long short-term memory (LSTM):</a:t>
            </a:r>
            <a:r>
              <a:rPr lang="tr" sz="2000">
                <a:solidFill>
                  <a:srgbClr val="000000"/>
                </a:solidFill>
                <a:latin typeface="Arial"/>
                <a:ea typeface="Arial"/>
                <a:cs typeface="Arial"/>
                <a:sym typeface="Arial"/>
              </a:rPr>
              <a:t> Özellikle zaman serisi verileri (örneğin, metin, konuşma) üzerinde çalışan ve uzun süreli bağımlılıkları yakalayabilen bir tür yapay sinir ağıdır. Bu sayede, örneğin bir cümlenin başındaki bilgileri sonuna kadar hatırlayarak daha doğru tahminler yapabilir.</a:t>
            </a:r>
            <a:endParaRPr sz="2000">
              <a:latin typeface="Arial"/>
              <a:ea typeface="Arial"/>
              <a:cs typeface="Arial"/>
              <a:sym typeface="Arial"/>
            </a:endParaRPr>
          </a:p>
        </p:txBody>
      </p:sp>
      <p:sp>
        <p:nvSpPr>
          <p:cNvPr id="563" name="Google Shape;563;p74"/>
          <p:cNvSpPr txBox="1"/>
          <p:nvPr>
            <p:ph type="title"/>
          </p:nvPr>
        </p:nvSpPr>
        <p:spPr>
          <a:xfrm>
            <a:off x="729450" y="569050"/>
            <a:ext cx="7688700" cy="535200"/>
          </a:xfrm>
          <a:prstGeom prst="rect">
            <a:avLst/>
          </a:prstGeom>
        </p:spPr>
        <p:txBody>
          <a:bodyPr anchorCtr="0" anchor="t" bIns="91425" lIns="91425" spcFirstLastPara="1" rIns="91425" wrap="square" tIns="91425">
            <a:normAutofit/>
          </a:bodyPr>
          <a:lstStyle/>
          <a:p>
            <a:pPr indent="0" lvl="0" marL="0" rtl="0" algn="l">
              <a:lnSpc>
                <a:spcPct val="108333"/>
              </a:lnSpc>
              <a:spcBef>
                <a:spcPts val="2400"/>
              </a:spcBef>
              <a:spcAft>
                <a:spcPts val="1800"/>
              </a:spcAft>
              <a:buNone/>
            </a:pPr>
            <a:r>
              <a:rPr lang="tr" sz="2000">
                <a:solidFill>
                  <a:srgbClr val="272C37"/>
                </a:solidFill>
                <a:highlight>
                  <a:srgbClr val="FFFFFF"/>
                </a:highlight>
                <a:latin typeface="Roboto"/>
                <a:ea typeface="Roboto"/>
                <a:cs typeface="Roboto"/>
                <a:sym typeface="Roboto"/>
              </a:rPr>
              <a:t>Çözüm: LSTM Ağları</a:t>
            </a:r>
            <a:endParaRPr sz="2800"/>
          </a:p>
        </p:txBody>
      </p:sp>
      <p:pic>
        <p:nvPicPr>
          <p:cNvPr id="564" name="Google Shape;564;p74"/>
          <p:cNvPicPr preferRelativeResize="0"/>
          <p:nvPr/>
        </p:nvPicPr>
        <p:blipFill>
          <a:blip r:embed="rId3">
            <a:alphaModFix/>
          </a:blip>
          <a:stretch>
            <a:fillRect/>
          </a:stretch>
        </p:blipFill>
        <p:spPr>
          <a:xfrm>
            <a:off x="1626200" y="2821225"/>
            <a:ext cx="5566564" cy="2017474"/>
          </a:xfrm>
          <a:prstGeom prst="rect">
            <a:avLst/>
          </a:prstGeom>
          <a:noFill/>
          <a:ln>
            <a:noFill/>
          </a:ln>
        </p:spPr>
      </p:pic>
      <p:sp>
        <p:nvSpPr>
          <p:cNvPr id="565" name="Google Shape;565;p74"/>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62</a:t>
            </a:r>
            <a:endParaRPr sz="3000">
              <a:solidFill>
                <a:srgbClr val="21212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5"/>
          <p:cNvSpPr txBox="1"/>
          <p:nvPr>
            <p:ph type="title"/>
          </p:nvPr>
        </p:nvSpPr>
        <p:spPr>
          <a:xfrm>
            <a:off x="729450" y="569050"/>
            <a:ext cx="7688700" cy="535200"/>
          </a:xfrm>
          <a:prstGeom prst="rect">
            <a:avLst/>
          </a:prstGeom>
        </p:spPr>
        <p:txBody>
          <a:bodyPr anchorCtr="0" anchor="t" bIns="91425" lIns="91425" spcFirstLastPara="1" rIns="91425" wrap="square" tIns="91425">
            <a:normAutofit/>
          </a:bodyPr>
          <a:lstStyle/>
          <a:p>
            <a:pPr indent="0" lvl="0" marL="0" rtl="0" algn="l">
              <a:lnSpc>
                <a:spcPct val="108333"/>
              </a:lnSpc>
              <a:spcBef>
                <a:spcPts val="2400"/>
              </a:spcBef>
              <a:spcAft>
                <a:spcPts val="1800"/>
              </a:spcAft>
              <a:buNone/>
            </a:pPr>
            <a:r>
              <a:rPr lang="tr" sz="2000">
                <a:solidFill>
                  <a:srgbClr val="272C37"/>
                </a:solidFill>
                <a:highlight>
                  <a:srgbClr val="FFFFFF"/>
                </a:highlight>
                <a:latin typeface="Roboto"/>
                <a:ea typeface="Roboto"/>
                <a:cs typeface="Roboto"/>
                <a:sym typeface="Roboto"/>
              </a:rPr>
              <a:t>Çözüm: LSTM Ağları</a:t>
            </a:r>
            <a:endParaRPr sz="2800"/>
          </a:p>
        </p:txBody>
      </p:sp>
      <p:sp>
        <p:nvSpPr>
          <p:cNvPr id="571" name="Google Shape;571;p75"/>
          <p:cNvSpPr txBox="1"/>
          <p:nvPr>
            <p:ph idx="1" type="body"/>
          </p:nvPr>
        </p:nvSpPr>
        <p:spPr>
          <a:xfrm>
            <a:off x="779225" y="1407350"/>
            <a:ext cx="7688700" cy="12381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b="1" lang="tr" sz="2000">
                <a:solidFill>
                  <a:srgbClr val="000000"/>
                </a:solidFill>
                <a:latin typeface="Arial"/>
                <a:ea typeface="Arial"/>
                <a:cs typeface="Arial"/>
                <a:sym typeface="Arial"/>
              </a:rPr>
              <a:t>Recurrent Neural Network </a:t>
            </a:r>
            <a:r>
              <a:rPr b="1" lang="tr" sz="2000">
                <a:solidFill>
                  <a:srgbClr val="000000"/>
                </a:solidFill>
                <a:latin typeface="Arial"/>
                <a:ea typeface="Arial"/>
                <a:cs typeface="Arial"/>
                <a:sym typeface="Arial"/>
              </a:rPr>
              <a:t>(RNN):</a:t>
            </a:r>
            <a:r>
              <a:rPr lang="tr" sz="2000">
                <a:solidFill>
                  <a:srgbClr val="000000"/>
                </a:solidFill>
                <a:latin typeface="Arial"/>
                <a:ea typeface="Arial"/>
                <a:cs typeface="Arial"/>
                <a:sym typeface="Arial"/>
              </a:rPr>
              <a:t> Bilgileri sıralı bir şekilde işleyen ve önceki çıktıları bir sonraki girdi olarak kullanan bir tür sinir ağıdır. LSTM'ler de RNN'lerin bir türüdür.</a:t>
            </a:r>
            <a:endParaRPr sz="2000">
              <a:latin typeface="Arial"/>
              <a:ea typeface="Arial"/>
              <a:cs typeface="Arial"/>
              <a:sym typeface="Arial"/>
            </a:endParaRPr>
          </a:p>
        </p:txBody>
      </p:sp>
      <p:pic>
        <p:nvPicPr>
          <p:cNvPr id="572" name="Google Shape;572;p75"/>
          <p:cNvPicPr preferRelativeResize="0"/>
          <p:nvPr/>
        </p:nvPicPr>
        <p:blipFill>
          <a:blip r:embed="rId3">
            <a:alphaModFix/>
          </a:blip>
          <a:stretch>
            <a:fillRect/>
          </a:stretch>
        </p:blipFill>
        <p:spPr>
          <a:xfrm>
            <a:off x="1626200" y="2821225"/>
            <a:ext cx="5566564" cy="2017474"/>
          </a:xfrm>
          <a:prstGeom prst="rect">
            <a:avLst/>
          </a:prstGeom>
          <a:noFill/>
          <a:ln>
            <a:noFill/>
          </a:ln>
        </p:spPr>
      </p:pic>
      <p:sp>
        <p:nvSpPr>
          <p:cNvPr id="573" name="Google Shape;573;p75"/>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63</a:t>
            </a:r>
            <a:endParaRPr sz="3000">
              <a:solidFill>
                <a:srgbClr val="21212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6"/>
          <p:cNvSpPr txBox="1"/>
          <p:nvPr>
            <p:ph idx="1" type="body"/>
          </p:nvPr>
        </p:nvSpPr>
        <p:spPr>
          <a:xfrm>
            <a:off x="727650" y="1378825"/>
            <a:ext cx="4953900" cy="3521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1018"/>
              <a:buNone/>
            </a:pPr>
            <a:r>
              <a:rPr lang="tr" sz="1617">
                <a:solidFill>
                  <a:srgbClr val="000000"/>
                </a:solidFill>
                <a:latin typeface="Arial"/>
                <a:ea typeface="Arial"/>
                <a:cs typeface="Arial"/>
                <a:sym typeface="Arial"/>
              </a:rPr>
              <a:t>LSTM'ler, diğer RNN'lerden farklı olarak dört ana bileşene sahiptir:</a:t>
            </a:r>
            <a:endParaRPr sz="1617">
              <a:solidFill>
                <a:srgbClr val="000000"/>
              </a:solidFill>
              <a:latin typeface="Arial"/>
              <a:ea typeface="Arial"/>
              <a:cs typeface="Arial"/>
              <a:sym typeface="Arial"/>
            </a:endParaRPr>
          </a:p>
          <a:p>
            <a:pPr indent="-331311" lvl="0" marL="457200" rtl="0" algn="l">
              <a:lnSpc>
                <a:spcPct val="95000"/>
              </a:lnSpc>
              <a:spcBef>
                <a:spcPts val="1200"/>
              </a:spcBef>
              <a:spcAft>
                <a:spcPts val="0"/>
              </a:spcAft>
              <a:buClr>
                <a:srgbClr val="000000"/>
              </a:buClr>
              <a:buSzPts val="1617"/>
              <a:buFont typeface="Arial"/>
              <a:buChar char="●"/>
            </a:pPr>
            <a:r>
              <a:rPr b="1" lang="tr" sz="1617">
                <a:solidFill>
                  <a:srgbClr val="000000"/>
                </a:solidFill>
                <a:latin typeface="Arial"/>
                <a:ea typeface="Arial"/>
                <a:cs typeface="Arial"/>
                <a:sym typeface="Arial"/>
              </a:rPr>
              <a:t>Unutma Kapısı (Forget Gate):</a:t>
            </a:r>
            <a:r>
              <a:rPr lang="tr" sz="1617">
                <a:solidFill>
                  <a:srgbClr val="000000"/>
                </a:solidFill>
                <a:latin typeface="Arial"/>
                <a:ea typeface="Arial"/>
                <a:cs typeface="Arial"/>
                <a:sym typeface="Arial"/>
              </a:rPr>
              <a:t> Hücre durumundaki hangi bilginin atılacağına karar verir.</a:t>
            </a:r>
            <a:endParaRPr sz="1617">
              <a:solidFill>
                <a:srgbClr val="000000"/>
              </a:solidFill>
              <a:latin typeface="Arial"/>
              <a:ea typeface="Arial"/>
              <a:cs typeface="Arial"/>
              <a:sym typeface="Arial"/>
            </a:endParaRPr>
          </a:p>
          <a:p>
            <a:pPr indent="-331311" lvl="0" marL="457200" rtl="0" algn="l">
              <a:lnSpc>
                <a:spcPct val="95000"/>
              </a:lnSpc>
              <a:spcBef>
                <a:spcPts val="0"/>
              </a:spcBef>
              <a:spcAft>
                <a:spcPts val="0"/>
              </a:spcAft>
              <a:buClr>
                <a:srgbClr val="000000"/>
              </a:buClr>
              <a:buSzPts val="1617"/>
              <a:buFont typeface="Arial"/>
              <a:buChar char="●"/>
            </a:pPr>
            <a:r>
              <a:rPr b="1" lang="tr" sz="1617">
                <a:solidFill>
                  <a:srgbClr val="000000"/>
                </a:solidFill>
                <a:latin typeface="Arial"/>
                <a:ea typeface="Arial"/>
                <a:cs typeface="Arial"/>
                <a:sym typeface="Arial"/>
              </a:rPr>
              <a:t>Giriş Kapısı (Input Gate):</a:t>
            </a:r>
            <a:r>
              <a:rPr lang="tr" sz="1617">
                <a:solidFill>
                  <a:srgbClr val="000000"/>
                </a:solidFill>
                <a:latin typeface="Arial"/>
                <a:ea typeface="Arial"/>
                <a:cs typeface="Arial"/>
                <a:sym typeface="Arial"/>
              </a:rPr>
              <a:t> Yeni bilginin hücre durumuna nasıl ekleneceğine karar verir.</a:t>
            </a:r>
            <a:endParaRPr sz="1617">
              <a:solidFill>
                <a:srgbClr val="000000"/>
              </a:solidFill>
              <a:latin typeface="Arial"/>
              <a:ea typeface="Arial"/>
              <a:cs typeface="Arial"/>
              <a:sym typeface="Arial"/>
            </a:endParaRPr>
          </a:p>
          <a:p>
            <a:pPr indent="-331311" lvl="0" marL="457200" rtl="0" algn="l">
              <a:lnSpc>
                <a:spcPct val="95000"/>
              </a:lnSpc>
              <a:spcBef>
                <a:spcPts val="0"/>
              </a:spcBef>
              <a:spcAft>
                <a:spcPts val="0"/>
              </a:spcAft>
              <a:buClr>
                <a:srgbClr val="000000"/>
              </a:buClr>
              <a:buSzPts val="1617"/>
              <a:buFont typeface="Arial"/>
              <a:buChar char="●"/>
            </a:pPr>
            <a:r>
              <a:rPr b="1" lang="tr" sz="1617">
                <a:solidFill>
                  <a:srgbClr val="000000"/>
                </a:solidFill>
                <a:latin typeface="Arial"/>
                <a:ea typeface="Arial"/>
                <a:cs typeface="Arial"/>
                <a:sym typeface="Arial"/>
              </a:rPr>
              <a:t>Çıkış Kapısı (Output Gate):</a:t>
            </a:r>
            <a:r>
              <a:rPr lang="tr" sz="1617">
                <a:solidFill>
                  <a:srgbClr val="000000"/>
                </a:solidFill>
                <a:latin typeface="Arial"/>
                <a:ea typeface="Arial"/>
                <a:cs typeface="Arial"/>
                <a:sym typeface="Arial"/>
              </a:rPr>
              <a:t> Hücre durumundaki bilginin ne kadarının çıktıya aktarılacağına karar verir.</a:t>
            </a:r>
            <a:endParaRPr sz="1617">
              <a:solidFill>
                <a:srgbClr val="000000"/>
              </a:solidFill>
              <a:latin typeface="Arial"/>
              <a:ea typeface="Arial"/>
              <a:cs typeface="Arial"/>
              <a:sym typeface="Arial"/>
            </a:endParaRPr>
          </a:p>
          <a:p>
            <a:pPr indent="-331311" lvl="0" marL="457200" rtl="0" algn="l">
              <a:lnSpc>
                <a:spcPct val="95000"/>
              </a:lnSpc>
              <a:spcBef>
                <a:spcPts val="0"/>
              </a:spcBef>
              <a:spcAft>
                <a:spcPts val="0"/>
              </a:spcAft>
              <a:buClr>
                <a:srgbClr val="000000"/>
              </a:buClr>
              <a:buSzPts val="1617"/>
              <a:buFont typeface="Arial"/>
              <a:buChar char="●"/>
            </a:pPr>
            <a:r>
              <a:rPr b="1" lang="tr" sz="1617">
                <a:solidFill>
                  <a:srgbClr val="000000"/>
                </a:solidFill>
                <a:latin typeface="Arial"/>
                <a:ea typeface="Arial"/>
                <a:cs typeface="Arial"/>
                <a:sym typeface="Arial"/>
              </a:rPr>
              <a:t>Hücre Durumu (Cell State):</a:t>
            </a:r>
            <a:r>
              <a:rPr lang="tr" sz="1617">
                <a:solidFill>
                  <a:srgbClr val="000000"/>
                </a:solidFill>
                <a:latin typeface="Arial"/>
                <a:ea typeface="Arial"/>
                <a:cs typeface="Arial"/>
                <a:sym typeface="Arial"/>
              </a:rPr>
              <a:t> Bilgilerin uzun süreli olarak saklandığı yerdir.</a:t>
            </a:r>
            <a:endParaRPr sz="1617">
              <a:solidFill>
                <a:srgbClr val="000000"/>
              </a:solidFill>
              <a:latin typeface="Arial"/>
              <a:ea typeface="Arial"/>
              <a:cs typeface="Arial"/>
              <a:sym typeface="Arial"/>
            </a:endParaRPr>
          </a:p>
          <a:p>
            <a:pPr indent="0" lvl="0" marL="0" rtl="0" algn="l">
              <a:lnSpc>
                <a:spcPct val="95000"/>
              </a:lnSpc>
              <a:spcBef>
                <a:spcPts val="1200"/>
              </a:spcBef>
              <a:spcAft>
                <a:spcPts val="1200"/>
              </a:spcAft>
              <a:buSzPts val="1018"/>
              <a:buNone/>
            </a:pPr>
            <a:r>
              <a:t/>
            </a:r>
            <a:endParaRPr b="1" sz="1617">
              <a:solidFill>
                <a:srgbClr val="000000"/>
              </a:solidFill>
              <a:latin typeface="Arial"/>
              <a:ea typeface="Arial"/>
              <a:cs typeface="Arial"/>
              <a:sym typeface="Arial"/>
            </a:endParaRPr>
          </a:p>
        </p:txBody>
      </p:sp>
      <p:sp>
        <p:nvSpPr>
          <p:cNvPr id="579" name="Google Shape;579;p76"/>
          <p:cNvSpPr txBox="1"/>
          <p:nvPr>
            <p:ph type="title"/>
          </p:nvPr>
        </p:nvSpPr>
        <p:spPr>
          <a:xfrm>
            <a:off x="729450" y="569050"/>
            <a:ext cx="7688700" cy="535200"/>
          </a:xfrm>
          <a:prstGeom prst="rect">
            <a:avLst/>
          </a:prstGeom>
        </p:spPr>
        <p:txBody>
          <a:bodyPr anchorCtr="0" anchor="t" bIns="91425" lIns="91425" spcFirstLastPara="1" rIns="91425" wrap="square" tIns="91425">
            <a:normAutofit/>
          </a:bodyPr>
          <a:lstStyle/>
          <a:p>
            <a:pPr indent="0" lvl="0" marL="0" rtl="0" algn="l">
              <a:lnSpc>
                <a:spcPct val="108333"/>
              </a:lnSpc>
              <a:spcBef>
                <a:spcPts val="2400"/>
              </a:spcBef>
              <a:spcAft>
                <a:spcPts val="1800"/>
              </a:spcAft>
              <a:buNone/>
            </a:pPr>
            <a:r>
              <a:rPr lang="tr" sz="2000">
                <a:solidFill>
                  <a:srgbClr val="272C37"/>
                </a:solidFill>
                <a:highlight>
                  <a:srgbClr val="FFFFFF"/>
                </a:highlight>
                <a:latin typeface="Roboto"/>
                <a:ea typeface="Roboto"/>
                <a:cs typeface="Roboto"/>
                <a:sym typeface="Roboto"/>
              </a:rPr>
              <a:t>Çözüm: LSTM Ağları</a:t>
            </a:r>
            <a:endParaRPr sz="2800"/>
          </a:p>
        </p:txBody>
      </p:sp>
      <p:pic>
        <p:nvPicPr>
          <p:cNvPr id="580" name="Google Shape;580;p76"/>
          <p:cNvPicPr preferRelativeResize="0"/>
          <p:nvPr/>
        </p:nvPicPr>
        <p:blipFill>
          <a:blip r:embed="rId3">
            <a:alphaModFix/>
          </a:blip>
          <a:stretch>
            <a:fillRect/>
          </a:stretch>
        </p:blipFill>
        <p:spPr>
          <a:xfrm>
            <a:off x="5482475" y="2096125"/>
            <a:ext cx="3661526" cy="2118900"/>
          </a:xfrm>
          <a:prstGeom prst="rect">
            <a:avLst/>
          </a:prstGeom>
          <a:noFill/>
          <a:ln>
            <a:noFill/>
          </a:ln>
        </p:spPr>
      </p:pic>
      <p:sp>
        <p:nvSpPr>
          <p:cNvPr id="581" name="Google Shape;581;p76"/>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64</a:t>
            </a:r>
            <a:endParaRPr sz="3000">
              <a:solidFill>
                <a:srgbClr val="21212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77"/>
          <p:cNvSpPr txBox="1"/>
          <p:nvPr>
            <p:ph idx="1" type="body"/>
          </p:nvPr>
        </p:nvSpPr>
        <p:spPr>
          <a:xfrm>
            <a:off x="727650" y="1296000"/>
            <a:ext cx="7688700" cy="3130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tr" sz="2000">
                <a:solidFill>
                  <a:srgbClr val="000000"/>
                </a:solidFill>
                <a:latin typeface="Arial"/>
                <a:ea typeface="Arial"/>
                <a:cs typeface="Arial"/>
                <a:sym typeface="Arial"/>
              </a:rPr>
              <a:t>LSTM’in temel konsepti Cell State ve kullandığı çeşitli kapılardır(gates). </a:t>
            </a:r>
            <a:r>
              <a:rPr b="1" lang="tr" sz="2000">
                <a:solidFill>
                  <a:srgbClr val="000000"/>
                </a:solidFill>
                <a:latin typeface="Arial"/>
                <a:ea typeface="Arial"/>
                <a:cs typeface="Arial"/>
                <a:sym typeface="Arial"/>
              </a:rPr>
              <a:t>Cell State</a:t>
            </a:r>
            <a:r>
              <a:rPr lang="tr" sz="2000">
                <a:solidFill>
                  <a:srgbClr val="000000"/>
                </a:solidFill>
                <a:latin typeface="Arial"/>
                <a:ea typeface="Arial"/>
                <a:cs typeface="Arial"/>
                <a:sym typeface="Arial"/>
              </a:rPr>
              <a:t>, tahmin yapmak için anlamlı bilgileri hücreler boyunca taşıyan bir iletişim hattı ve ağın hafızası olarak açıklanabilir. Bu sayede kısa süreli bellek(short-term memory) problemi çözülerek eski veriler ağ zinciri boyunca taşınabilir. Cell State’in bu yolculuğu boyunca taşıması gereken bilgiler ise kapılar aracılığı ile belirlenir. Bu kapılar hangi bilginin gerekli veya gereksiz olduğunu belirleyebilir.</a:t>
            </a:r>
            <a:endParaRPr sz="2000"/>
          </a:p>
        </p:txBody>
      </p:sp>
      <p:sp>
        <p:nvSpPr>
          <p:cNvPr id="587" name="Google Shape;587;p77"/>
          <p:cNvSpPr txBox="1"/>
          <p:nvPr>
            <p:ph type="title"/>
          </p:nvPr>
        </p:nvSpPr>
        <p:spPr>
          <a:xfrm>
            <a:off x="729450" y="569050"/>
            <a:ext cx="7688700" cy="535200"/>
          </a:xfrm>
          <a:prstGeom prst="rect">
            <a:avLst/>
          </a:prstGeom>
        </p:spPr>
        <p:txBody>
          <a:bodyPr anchorCtr="0" anchor="t" bIns="91425" lIns="91425" spcFirstLastPara="1" rIns="91425" wrap="square" tIns="91425">
            <a:noAutofit/>
          </a:bodyPr>
          <a:lstStyle/>
          <a:p>
            <a:pPr indent="0" lvl="0" marL="0" rtl="0" algn="l">
              <a:lnSpc>
                <a:spcPct val="108333"/>
              </a:lnSpc>
              <a:spcBef>
                <a:spcPts val="2400"/>
              </a:spcBef>
              <a:spcAft>
                <a:spcPts val="1800"/>
              </a:spcAft>
              <a:buNone/>
            </a:pPr>
            <a:r>
              <a:rPr lang="tr" sz="3000">
                <a:solidFill>
                  <a:srgbClr val="272C37"/>
                </a:solidFill>
                <a:highlight>
                  <a:srgbClr val="FFFFFF"/>
                </a:highlight>
                <a:latin typeface="Roboto"/>
                <a:ea typeface="Roboto"/>
                <a:cs typeface="Roboto"/>
                <a:sym typeface="Roboto"/>
              </a:rPr>
              <a:t>LSTM Nedir?</a:t>
            </a:r>
            <a:endParaRPr sz="3000"/>
          </a:p>
        </p:txBody>
      </p:sp>
      <p:sp>
        <p:nvSpPr>
          <p:cNvPr id="588" name="Google Shape;588;p77"/>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65</a:t>
            </a:r>
            <a:endParaRPr sz="3000">
              <a:solidFill>
                <a:srgbClr val="21212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tr" sz="3000">
                <a:solidFill>
                  <a:srgbClr val="000000"/>
                </a:solidFill>
                <a:latin typeface="Arial"/>
                <a:ea typeface="Arial"/>
                <a:cs typeface="Arial"/>
                <a:sym typeface="Arial"/>
              </a:rPr>
              <a:t>Sigmoid Fonksiyonu</a:t>
            </a:r>
            <a:endParaRPr sz="3000">
              <a:solidFill>
                <a:srgbClr val="000000"/>
              </a:solidFill>
              <a:latin typeface="Arial"/>
              <a:ea typeface="Arial"/>
              <a:cs typeface="Arial"/>
              <a:sym typeface="Arial"/>
            </a:endParaRPr>
          </a:p>
          <a:p>
            <a:pPr indent="0" lvl="0" marL="0" rtl="0" algn="l">
              <a:spcBef>
                <a:spcPts val="200"/>
              </a:spcBef>
              <a:spcAft>
                <a:spcPts val="0"/>
              </a:spcAft>
              <a:buNone/>
            </a:pPr>
            <a:r>
              <a:t/>
            </a:r>
            <a:endParaRPr sz="3000"/>
          </a:p>
        </p:txBody>
      </p:sp>
      <p:sp>
        <p:nvSpPr>
          <p:cNvPr id="594" name="Google Shape;594;p7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sz="2000">
                <a:solidFill>
                  <a:srgbClr val="212121"/>
                </a:solidFill>
                <a:latin typeface="Arial"/>
                <a:ea typeface="Arial"/>
                <a:cs typeface="Arial"/>
                <a:sym typeface="Arial"/>
              </a:rPr>
              <a:t>Tekli sınıflandırmalarda kullanılır. Gelen girdi değerini (0,1) aralığında sıkıştırır. Fonksiyonun grafiği ve formülü şekildeki gibidir.</a:t>
            </a:r>
            <a:endParaRPr sz="2000">
              <a:solidFill>
                <a:srgbClr val="212121"/>
              </a:solidFill>
              <a:latin typeface="Arial"/>
              <a:ea typeface="Arial"/>
              <a:cs typeface="Arial"/>
              <a:sym typeface="Arial"/>
            </a:endParaRPr>
          </a:p>
        </p:txBody>
      </p:sp>
      <p:pic>
        <p:nvPicPr>
          <p:cNvPr id="595" name="Google Shape;595;p78"/>
          <p:cNvPicPr preferRelativeResize="0"/>
          <p:nvPr/>
        </p:nvPicPr>
        <p:blipFill>
          <a:blip r:embed="rId3">
            <a:alphaModFix/>
          </a:blip>
          <a:stretch>
            <a:fillRect/>
          </a:stretch>
        </p:blipFill>
        <p:spPr>
          <a:xfrm>
            <a:off x="2845275" y="2919275"/>
            <a:ext cx="2797625" cy="2098225"/>
          </a:xfrm>
          <a:prstGeom prst="rect">
            <a:avLst/>
          </a:prstGeom>
          <a:noFill/>
          <a:ln>
            <a:noFill/>
          </a:ln>
        </p:spPr>
      </p:pic>
      <p:sp>
        <p:nvSpPr>
          <p:cNvPr id="596" name="Google Shape;596;p78"/>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66</a:t>
            </a:r>
            <a:endParaRPr sz="3000">
              <a:solidFill>
                <a:srgbClr val="21212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9"/>
          <p:cNvSpPr txBox="1"/>
          <p:nvPr>
            <p:ph idx="1" type="body"/>
          </p:nvPr>
        </p:nvSpPr>
        <p:spPr>
          <a:xfrm>
            <a:off x="4485000" y="887400"/>
            <a:ext cx="4477800" cy="3853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tr" sz="2000">
                <a:solidFill>
                  <a:srgbClr val="212121"/>
                </a:solidFill>
                <a:latin typeface="Arial"/>
                <a:ea typeface="Arial"/>
                <a:cs typeface="Arial"/>
                <a:sym typeface="Arial"/>
              </a:rPr>
              <a:t>Örnek olarak eğer kedi olan bir resmi YSA modeline verip çıktı olarak sigmoid fonksiyonunda 0.85 değerini alıyorsak, bu resimde kedi olma ihtimalini %85 olarak değerlendirebiliriz. Tam tersi kedi olmayan resmi modelimize verip çıktı olarak 0.05 alıyorsak, bu resimde kedi olmama ihtimalini %99.95 olarak veya resimde kedi olma ihtimalini %0.05 olarak düşünebiliriz.</a:t>
            </a:r>
            <a:endParaRPr sz="2000">
              <a:solidFill>
                <a:srgbClr val="212121"/>
              </a:solidFill>
              <a:latin typeface="Arial"/>
              <a:ea typeface="Arial"/>
              <a:cs typeface="Arial"/>
              <a:sym typeface="Arial"/>
            </a:endParaRPr>
          </a:p>
        </p:txBody>
      </p:sp>
      <p:pic>
        <p:nvPicPr>
          <p:cNvPr id="602" name="Google Shape;602;p79"/>
          <p:cNvPicPr preferRelativeResize="0"/>
          <p:nvPr/>
        </p:nvPicPr>
        <p:blipFill>
          <a:blip r:embed="rId3">
            <a:alphaModFix/>
          </a:blip>
          <a:stretch>
            <a:fillRect/>
          </a:stretch>
        </p:blipFill>
        <p:spPr>
          <a:xfrm>
            <a:off x="84225" y="1837400"/>
            <a:ext cx="4313001" cy="2486649"/>
          </a:xfrm>
          <a:prstGeom prst="rect">
            <a:avLst/>
          </a:prstGeom>
          <a:noFill/>
          <a:ln>
            <a:noFill/>
          </a:ln>
        </p:spPr>
      </p:pic>
      <p:sp>
        <p:nvSpPr>
          <p:cNvPr id="603" name="Google Shape;603;p79"/>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67	</a:t>
            </a:r>
            <a:endParaRPr sz="3000">
              <a:solidFill>
                <a:srgbClr val="21212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0"/>
          <p:cNvSpPr txBox="1"/>
          <p:nvPr>
            <p:ph type="title"/>
          </p:nvPr>
        </p:nvSpPr>
        <p:spPr>
          <a:xfrm>
            <a:off x="729450" y="5650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rPr lang="tr" sz="3000">
                <a:solidFill>
                  <a:srgbClr val="000000"/>
                </a:solidFill>
                <a:latin typeface="Arial"/>
                <a:ea typeface="Arial"/>
                <a:cs typeface="Arial"/>
                <a:sym typeface="Arial"/>
              </a:rPr>
              <a:t>LSTM Örnek Uygulamaları</a:t>
            </a:r>
            <a:endParaRPr sz="3000">
              <a:solidFill>
                <a:srgbClr val="000000"/>
              </a:solidFill>
              <a:latin typeface="Arial"/>
              <a:ea typeface="Arial"/>
              <a:cs typeface="Arial"/>
              <a:sym typeface="Arial"/>
            </a:endParaRPr>
          </a:p>
          <a:p>
            <a:pPr indent="0" lvl="0" marL="0" rtl="0" algn="l">
              <a:spcBef>
                <a:spcPts val="600"/>
              </a:spcBef>
              <a:spcAft>
                <a:spcPts val="0"/>
              </a:spcAft>
              <a:buNone/>
            </a:pPr>
            <a:r>
              <a:t/>
            </a:r>
            <a:endParaRPr sz="3000"/>
          </a:p>
        </p:txBody>
      </p:sp>
      <p:sp>
        <p:nvSpPr>
          <p:cNvPr id="609" name="Google Shape;609;p80"/>
          <p:cNvSpPr txBox="1"/>
          <p:nvPr>
            <p:ph idx="1" type="body"/>
          </p:nvPr>
        </p:nvSpPr>
        <p:spPr>
          <a:xfrm>
            <a:off x="809925" y="1325275"/>
            <a:ext cx="7688700" cy="3818100"/>
          </a:xfrm>
          <a:prstGeom prst="rect">
            <a:avLst/>
          </a:prstGeom>
        </p:spPr>
        <p:txBody>
          <a:bodyPr anchorCtr="0" anchor="t" bIns="91425" lIns="91425" spcFirstLastPara="1" rIns="91425" wrap="square" tIns="91425">
            <a:noAutofit/>
          </a:bodyPr>
          <a:lstStyle/>
          <a:p>
            <a:pPr indent="-355600" lvl="0" marL="457200" rtl="0" algn="l">
              <a:spcBef>
                <a:spcPts val="1200"/>
              </a:spcBef>
              <a:spcAft>
                <a:spcPts val="0"/>
              </a:spcAft>
              <a:buClr>
                <a:srgbClr val="212121"/>
              </a:buClr>
              <a:buSzPts val="2000"/>
              <a:buFont typeface="Arial"/>
              <a:buAutoNum type="arabicPeriod"/>
            </a:pPr>
            <a:r>
              <a:rPr lang="tr" sz="2000">
                <a:solidFill>
                  <a:srgbClr val="212121"/>
                </a:solidFill>
                <a:latin typeface="Arial"/>
                <a:ea typeface="Arial"/>
                <a:cs typeface="Arial"/>
                <a:sym typeface="Arial"/>
              </a:rPr>
              <a:t>Model bir kelime dizisi ile beslendiğinde dil modelleme ve metin üretme uygulamaları için kullanılabilir.</a:t>
            </a:r>
            <a:endParaRPr sz="2000">
              <a:solidFill>
                <a:srgbClr val="212121"/>
              </a:solidFill>
              <a:latin typeface="Arial"/>
              <a:ea typeface="Arial"/>
              <a:cs typeface="Arial"/>
              <a:sym typeface="Arial"/>
            </a:endParaRPr>
          </a:p>
          <a:p>
            <a:pPr indent="-355600" lvl="0" marL="457200" rtl="0" algn="l">
              <a:spcBef>
                <a:spcPts val="0"/>
              </a:spcBef>
              <a:spcAft>
                <a:spcPts val="0"/>
              </a:spcAft>
              <a:buClr>
                <a:srgbClr val="212121"/>
              </a:buClr>
              <a:buSzPts val="2000"/>
              <a:buFont typeface="Arial"/>
              <a:buAutoNum type="arabicPeriod"/>
            </a:pPr>
            <a:r>
              <a:rPr lang="tr" sz="2000">
                <a:solidFill>
                  <a:srgbClr val="212121"/>
                </a:solidFill>
                <a:latin typeface="Arial"/>
                <a:ea typeface="Arial"/>
                <a:cs typeface="Arial"/>
                <a:sym typeface="Arial"/>
              </a:rPr>
              <a:t>Resimleri işleyebilir, resimler ve resimlerin açıklayıcı cümleleri ile beslendiğinde verilen resimleri açıklayabilir.(Image Captioning)</a:t>
            </a:r>
            <a:endParaRPr sz="2000">
              <a:solidFill>
                <a:srgbClr val="212121"/>
              </a:solidFill>
              <a:latin typeface="Arial"/>
              <a:ea typeface="Arial"/>
              <a:cs typeface="Arial"/>
              <a:sym typeface="Arial"/>
            </a:endParaRPr>
          </a:p>
          <a:p>
            <a:pPr indent="-355600" lvl="0" marL="457200" rtl="0" algn="l">
              <a:spcBef>
                <a:spcPts val="0"/>
              </a:spcBef>
              <a:spcAft>
                <a:spcPts val="0"/>
              </a:spcAft>
              <a:buClr>
                <a:srgbClr val="212121"/>
              </a:buClr>
              <a:buSzPts val="2000"/>
              <a:buFont typeface="Arial"/>
              <a:buAutoNum type="arabicPeriod"/>
            </a:pPr>
            <a:r>
              <a:rPr lang="tr" sz="2000">
                <a:solidFill>
                  <a:srgbClr val="212121"/>
                </a:solidFill>
                <a:latin typeface="Arial"/>
                <a:ea typeface="Arial"/>
                <a:cs typeface="Arial"/>
                <a:sym typeface="Arial"/>
              </a:rPr>
              <a:t>Konuşma ve el yazısı tanıma için kullanılabilir.</a:t>
            </a:r>
            <a:endParaRPr sz="2000">
              <a:solidFill>
                <a:srgbClr val="212121"/>
              </a:solidFill>
              <a:latin typeface="Arial"/>
              <a:ea typeface="Arial"/>
              <a:cs typeface="Arial"/>
              <a:sym typeface="Arial"/>
            </a:endParaRPr>
          </a:p>
          <a:p>
            <a:pPr indent="-355600" lvl="0" marL="457200" rtl="0" algn="l">
              <a:spcBef>
                <a:spcPts val="0"/>
              </a:spcBef>
              <a:spcAft>
                <a:spcPts val="0"/>
              </a:spcAft>
              <a:buClr>
                <a:srgbClr val="212121"/>
              </a:buClr>
              <a:buSzPts val="2000"/>
              <a:buFont typeface="Arial"/>
              <a:buAutoNum type="arabicPeriod"/>
            </a:pPr>
            <a:r>
              <a:rPr lang="tr" sz="2000">
                <a:solidFill>
                  <a:srgbClr val="212121"/>
                </a:solidFill>
                <a:latin typeface="Arial"/>
                <a:ea typeface="Arial"/>
                <a:cs typeface="Arial"/>
                <a:sym typeface="Arial"/>
              </a:rPr>
              <a:t>Müzik üretme için kullanılabilir.</a:t>
            </a:r>
            <a:endParaRPr sz="2000">
              <a:solidFill>
                <a:srgbClr val="212121"/>
              </a:solidFill>
              <a:latin typeface="Arial"/>
              <a:ea typeface="Arial"/>
              <a:cs typeface="Arial"/>
              <a:sym typeface="Arial"/>
            </a:endParaRPr>
          </a:p>
          <a:p>
            <a:pPr indent="-355600" lvl="0" marL="457200" rtl="0" algn="l">
              <a:spcBef>
                <a:spcPts val="0"/>
              </a:spcBef>
              <a:spcAft>
                <a:spcPts val="0"/>
              </a:spcAft>
              <a:buClr>
                <a:srgbClr val="212121"/>
              </a:buClr>
              <a:buSzPts val="2000"/>
              <a:buFont typeface="Arial"/>
              <a:buAutoNum type="arabicPeriod"/>
            </a:pPr>
            <a:r>
              <a:rPr lang="tr" sz="2000">
                <a:solidFill>
                  <a:srgbClr val="212121"/>
                </a:solidFill>
                <a:latin typeface="Arial"/>
                <a:ea typeface="Arial"/>
                <a:cs typeface="Arial"/>
                <a:sym typeface="Arial"/>
              </a:rPr>
              <a:t>Karakter veya kelime seviyesinde eğitilerek cümleleri bir dilden başka bir dile çevirebilir. Resim işlemede olduğu gibi 2 farklı dilde cümleler ile beslenerek eğitilir.</a:t>
            </a:r>
            <a:endParaRPr sz="2000"/>
          </a:p>
          <a:p>
            <a:pPr indent="0" lvl="0" marL="0" rtl="0" algn="l">
              <a:spcBef>
                <a:spcPts val="1200"/>
              </a:spcBef>
              <a:spcAft>
                <a:spcPts val="0"/>
              </a:spcAft>
              <a:buNone/>
            </a:pPr>
            <a:r>
              <a:t/>
            </a:r>
            <a:endParaRPr sz="2000">
              <a:solidFill>
                <a:srgbClr val="212121"/>
              </a:solidFill>
              <a:latin typeface="Arial"/>
              <a:ea typeface="Arial"/>
              <a:cs typeface="Arial"/>
              <a:sym typeface="Arial"/>
            </a:endParaRPr>
          </a:p>
          <a:p>
            <a:pPr indent="0" lvl="0" marL="0" rtl="0" algn="l">
              <a:spcBef>
                <a:spcPts val="1200"/>
              </a:spcBef>
              <a:spcAft>
                <a:spcPts val="0"/>
              </a:spcAft>
              <a:buNone/>
            </a:pPr>
            <a:r>
              <a:t/>
            </a:r>
            <a:endParaRPr sz="2000">
              <a:solidFill>
                <a:srgbClr val="212121"/>
              </a:solidFill>
              <a:latin typeface="Arial"/>
              <a:ea typeface="Arial"/>
              <a:cs typeface="Arial"/>
              <a:sym typeface="Arial"/>
            </a:endParaRPr>
          </a:p>
          <a:p>
            <a:pPr indent="0" lvl="0" marL="0" rtl="0" algn="l">
              <a:spcBef>
                <a:spcPts val="1200"/>
              </a:spcBef>
              <a:spcAft>
                <a:spcPts val="1200"/>
              </a:spcAft>
              <a:buNone/>
            </a:pPr>
            <a:r>
              <a:t/>
            </a:r>
            <a:endParaRPr sz="2000">
              <a:solidFill>
                <a:srgbClr val="212121"/>
              </a:solidFill>
              <a:latin typeface="Arial"/>
              <a:ea typeface="Arial"/>
              <a:cs typeface="Arial"/>
              <a:sym typeface="Arial"/>
            </a:endParaRPr>
          </a:p>
        </p:txBody>
      </p:sp>
      <p:sp>
        <p:nvSpPr>
          <p:cNvPr id="610" name="Google Shape;610;p80"/>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68</a:t>
            </a:r>
            <a:endParaRPr sz="3000">
              <a:solidFill>
                <a:srgbClr val="21212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800"/>
              </a:spcBef>
              <a:spcAft>
                <a:spcPts val="0"/>
              </a:spcAft>
              <a:buNone/>
            </a:pPr>
            <a:r>
              <a:rPr lang="tr" sz="3000">
                <a:solidFill>
                  <a:srgbClr val="000000"/>
                </a:solidFill>
                <a:latin typeface="Arial"/>
                <a:ea typeface="Arial"/>
                <a:cs typeface="Arial"/>
                <a:sym typeface="Arial"/>
              </a:rPr>
              <a:t>1-) Forget Gate (Unutma Kapısı):</a:t>
            </a:r>
            <a:endParaRPr sz="3000">
              <a:solidFill>
                <a:srgbClr val="000000"/>
              </a:solidFill>
              <a:latin typeface="Arial"/>
              <a:ea typeface="Arial"/>
              <a:cs typeface="Arial"/>
              <a:sym typeface="Arial"/>
            </a:endParaRPr>
          </a:p>
          <a:p>
            <a:pPr indent="0" lvl="0" marL="0" rtl="0" algn="l">
              <a:spcBef>
                <a:spcPts val="400"/>
              </a:spcBef>
              <a:spcAft>
                <a:spcPts val="0"/>
              </a:spcAft>
              <a:buNone/>
            </a:pPr>
            <a:r>
              <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16" name="Google Shape;616;p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2000">
                <a:solidFill>
                  <a:srgbClr val="212121"/>
                </a:solidFill>
                <a:latin typeface="Arial"/>
                <a:ea typeface="Arial"/>
                <a:cs typeface="Arial"/>
                <a:sym typeface="Arial"/>
              </a:rPr>
              <a:t>Hangi bilginin tutulacağı veya unutulacağına karar verir. Mantığı hiç karmaşık değil. Matematikte öğrendiğimiz gibi, bir sayı 0 ile çarpılırsa ne kadar büyük olursa olsun sonuç 0 olur. Burada da aynı mantıkla işlem yapılıyor. Unutmak için girdinin ağırlığına 0 verilir.</a:t>
            </a:r>
            <a:endParaRPr sz="2000">
              <a:solidFill>
                <a:srgbClr val="212121"/>
              </a:solidFill>
              <a:latin typeface="Arial"/>
              <a:ea typeface="Arial"/>
              <a:cs typeface="Arial"/>
              <a:sym typeface="Arial"/>
            </a:endParaRPr>
          </a:p>
          <a:p>
            <a:pPr indent="0" lvl="0" marL="0" rtl="0" algn="l">
              <a:spcBef>
                <a:spcPts val="1200"/>
              </a:spcBef>
              <a:spcAft>
                <a:spcPts val="1200"/>
              </a:spcAft>
              <a:buNone/>
            </a:pPr>
            <a:r>
              <a:t/>
            </a:r>
            <a:endParaRPr sz="2000">
              <a:solidFill>
                <a:srgbClr val="212121"/>
              </a:solidFill>
            </a:endParaRPr>
          </a:p>
        </p:txBody>
      </p:sp>
      <p:sp>
        <p:nvSpPr>
          <p:cNvPr id="617" name="Google Shape;617;p81"/>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69</a:t>
            </a:r>
            <a:endParaRPr sz="3000">
              <a:solidFill>
                <a:srgbClr val="21212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177125" y="651250"/>
            <a:ext cx="4864800" cy="535200"/>
          </a:xfrm>
          <a:prstGeom prst="rect">
            <a:avLst/>
          </a:prstGeom>
        </p:spPr>
        <p:txBody>
          <a:bodyPr anchorCtr="0" anchor="t" bIns="91425" lIns="91425" spcFirstLastPara="1" rIns="91425" wrap="square" tIns="91425">
            <a:normAutofit fontScale="90000"/>
          </a:bodyPr>
          <a:lstStyle/>
          <a:p>
            <a:pPr indent="0" lvl="0" marL="0" rtl="0" algn="just">
              <a:lnSpc>
                <a:spcPct val="115384"/>
              </a:lnSpc>
              <a:spcBef>
                <a:spcPts val="0"/>
              </a:spcBef>
              <a:spcAft>
                <a:spcPts val="0"/>
              </a:spcAft>
              <a:buNone/>
            </a:pPr>
            <a:r>
              <a:rPr lang="tr" sz="2750">
                <a:highlight>
                  <a:srgbClr val="FFFFFF"/>
                </a:highlight>
                <a:latin typeface="Trebuchet MS"/>
                <a:ea typeface="Trebuchet MS"/>
                <a:cs typeface="Trebuchet MS"/>
                <a:sym typeface="Trebuchet MS"/>
              </a:rPr>
              <a:t>Normal Sinir Ağından Farkı Ne?</a:t>
            </a:r>
            <a:endParaRPr sz="2750">
              <a:highlight>
                <a:srgbClr val="FFFFFF"/>
              </a:highlight>
              <a:latin typeface="Trebuchet MS"/>
              <a:ea typeface="Trebuchet MS"/>
              <a:cs typeface="Trebuchet MS"/>
              <a:sym typeface="Trebuchet MS"/>
            </a:endParaRPr>
          </a:p>
          <a:p>
            <a:pPr indent="0" lvl="0" marL="0" rtl="0" algn="l">
              <a:lnSpc>
                <a:spcPct val="115000"/>
              </a:lnSpc>
              <a:spcBef>
                <a:spcPts val="800"/>
              </a:spcBef>
              <a:spcAft>
                <a:spcPts val="0"/>
              </a:spcAft>
              <a:buNone/>
            </a:pPr>
            <a:r>
              <a:t/>
            </a:r>
            <a:endParaRPr b="0" sz="1500">
              <a:latin typeface="Trebuchet MS"/>
              <a:ea typeface="Trebuchet MS"/>
              <a:cs typeface="Trebuchet MS"/>
              <a:sym typeface="Trebuchet MS"/>
            </a:endParaRPr>
          </a:p>
          <a:p>
            <a:pPr indent="0" lvl="0" marL="0" rtl="0" algn="l">
              <a:spcBef>
                <a:spcPts val="0"/>
              </a:spcBef>
              <a:spcAft>
                <a:spcPts val="0"/>
              </a:spcAft>
              <a:buNone/>
            </a:pPr>
            <a:r>
              <a:t/>
            </a:r>
            <a:endParaRPr/>
          </a:p>
        </p:txBody>
      </p:sp>
      <p:sp>
        <p:nvSpPr>
          <p:cNvPr id="132" name="Google Shape;132;p19"/>
          <p:cNvSpPr txBox="1"/>
          <p:nvPr>
            <p:ph idx="1" type="body"/>
          </p:nvPr>
        </p:nvSpPr>
        <p:spPr>
          <a:xfrm>
            <a:off x="5240075" y="651250"/>
            <a:ext cx="3691500" cy="43473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lang="tr" sz="2000">
                <a:solidFill>
                  <a:srgbClr val="333333"/>
                </a:solidFill>
                <a:highlight>
                  <a:srgbClr val="FFFFFF"/>
                </a:highlight>
                <a:latin typeface="Arial"/>
                <a:ea typeface="Arial"/>
                <a:cs typeface="Arial"/>
                <a:sym typeface="Arial"/>
              </a:rPr>
              <a:t>Basit bir sinir ağı bir fotoğraf içerisindeki nesneleri tanımak için sadece o anda verilen giriş bilgilerini kullanır. Sisteme daha önce verilen bilgileri kullanmaz. O bilgileri kullanmadan bir tahmin oluşturur. Böylece hedefe gitmek amaçlanır. </a:t>
            </a:r>
            <a:endParaRPr sz="2000">
              <a:latin typeface="Arial"/>
              <a:ea typeface="Arial"/>
              <a:cs typeface="Arial"/>
              <a:sym typeface="Arial"/>
            </a:endParaRPr>
          </a:p>
        </p:txBody>
      </p:sp>
      <p:pic>
        <p:nvPicPr>
          <p:cNvPr id="133" name="Google Shape;133;p19"/>
          <p:cNvPicPr preferRelativeResize="0"/>
          <p:nvPr/>
        </p:nvPicPr>
        <p:blipFill>
          <a:blip r:embed="rId3">
            <a:alphaModFix/>
          </a:blip>
          <a:stretch>
            <a:fillRect/>
          </a:stretch>
        </p:blipFill>
        <p:spPr>
          <a:xfrm>
            <a:off x="152400" y="1338850"/>
            <a:ext cx="3996300" cy="2282250"/>
          </a:xfrm>
          <a:prstGeom prst="rect">
            <a:avLst/>
          </a:prstGeom>
          <a:noFill/>
          <a:ln>
            <a:noFill/>
          </a:ln>
        </p:spPr>
      </p:pic>
      <p:sp>
        <p:nvSpPr>
          <p:cNvPr id="134" name="Google Shape;134;p19"/>
          <p:cNvSpPr txBox="1"/>
          <p:nvPr>
            <p:ph idx="1" type="body"/>
          </p:nvPr>
        </p:nvSpPr>
        <p:spPr>
          <a:xfrm>
            <a:off x="606888" y="3814900"/>
            <a:ext cx="35418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i="1" lang="tr" sz="1350">
                <a:solidFill>
                  <a:srgbClr val="333333"/>
                </a:solidFill>
                <a:highlight>
                  <a:srgbClr val="FFFFFF"/>
                </a:highlight>
                <a:latin typeface="Trebuchet MS"/>
                <a:ea typeface="Trebuchet MS"/>
                <a:cs typeface="Trebuchet MS"/>
                <a:sym typeface="Trebuchet MS"/>
              </a:rPr>
              <a:t>Temel Bir Sinir Ağı Yapısı</a:t>
            </a:r>
            <a:endParaRPr/>
          </a:p>
        </p:txBody>
      </p:sp>
      <p:sp>
        <p:nvSpPr>
          <p:cNvPr id="135" name="Google Shape;135;p19"/>
          <p:cNvSpPr txBox="1"/>
          <p:nvPr/>
        </p:nvSpPr>
        <p:spPr>
          <a:xfrm>
            <a:off x="8545675" y="4448450"/>
            <a:ext cx="5340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7</a:t>
            </a:r>
            <a:endParaRPr sz="3000">
              <a:solidFill>
                <a:srgbClr val="21212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82"/>
          <p:cNvSpPr txBox="1"/>
          <p:nvPr>
            <p:ph idx="1" type="body"/>
          </p:nvPr>
        </p:nvSpPr>
        <p:spPr>
          <a:xfrm>
            <a:off x="683750" y="20815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2000">
                <a:solidFill>
                  <a:srgbClr val="212121"/>
                </a:solidFill>
                <a:latin typeface="Arial"/>
                <a:ea typeface="Arial"/>
                <a:cs typeface="Arial"/>
                <a:sym typeface="Arial"/>
              </a:rPr>
              <a:t>Bir önceki gizli katmandan gelen bilgiler ve güncel bilgiler Sigmoid Fonksiyonundan geçer. 0'a ne kadar yakınsa o kadar unutulacak, 1'e ne kadar yakınsa o kadar tutulacak demektir.</a:t>
            </a:r>
            <a:endParaRPr sz="2000">
              <a:solidFill>
                <a:srgbClr val="212121"/>
              </a:solidFill>
              <a:latin typeface="Arial"/>
              <a:ea typeface="Arial"/>
              <a:cs typeface="Arial"/>
              <a:sym typeface="Arial"/>
            </a:endParaRPr>
          </a:p>
          <a:p>
            <a:pPr indent="0" lvl="0" marL="0" rtl="0" algn="l">
              <a:spcBef>
                <a:spcPts val="1200"/>
              </a:spcBef>
              <a:spcAft>
                <a:spcPts val="1200"/>
              </a:spcAft>
              <a:buNone/>
            </a:pPr>
            <a:r>
              <a:t/>
            </a:r>
            <a:endParaRPr sz="2000">
              <a:solidFill>
                <a:srgbClr val="212121"/>
              </a:solidFill>
            </a:endParaRPr>
          </a:p>
        </p:txBody>
      </p:sp>
      <p:sp>
        <p:nvSpPr>
          <p:cNvPr id="623" name="Google Shape;623;p82"/>
          <p:cNvSpPr txBox="1"/>
          <p:nvPr>
            <p:ph type="title"/>
          </p:nvPr>
        </p:nvSpPr>
        <p:spPr>
          <a:xfrm>
            <a:off x="727650" y="1360775"/>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800"/>
              </a:spcBef>
              <a:spcAft>
                <a:spcPts val="0"/>
              </a:spcAft>
              <a:buNone/>
            </a:pPr>
            <a:r>
              <a:rPr lang="tr" sz="3000">
                <a:solidFill>
                  <a:srgbClr val="000000"/>
                </a:solidFill>
                <a:latin typeface="Arial"/>
                <a:ea typeface="Arial"/>
                <a:cs typeface="Arial"/>
                <a:sym typeface="Arial"/>
              </a:rPr>
              <a:t>1-) Forget Gate (Unutma Kapısı):</a:t>
            </a:r>
            <a:endParaRPr sz="3000">
              <a:solidFill>
                <a:srgbClr val="000000"/>
              </a:solidFill>
              <a:latin typeface="Arial"/>
              <a:ea typeface="Arial"/>
              <a:cs typeface="Arial"/>
              <a:sym typeface="Arial"/>
            </a:endParaRPr>
          </a:p>
          <a:p>
            <a:pPr indent="0" lvl="0" marL="0" rtl="0" algn="l">
              <a:spcBef>
                <a:spcPts val="400"/>
              </a:spcBef>
              <a:spcAft>
                <a:spcPts val="0"/>
              </a:spcAft>
              <a:buNone/>
            </a:pPr>
            <a:r>
              <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24" name="Google Shape;624;p82"/>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70</a:t>
            </a:r>
            <a:endParaRPr sz="3000">
              <a:solidFill>
                <a:srgbClr val="21212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30" name="Google Shape;630;p8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31" name="Google Shape;631;p83"/>
          <p:cNvPicPr preferRelativeResize="0"/>
          <p:nvPr/>
        </p:nvPicPr>
        <p:blipFill>
          <a:blip r:embed="rId3">
            <a:alphaModFix/>
          </a:blip>
          <a:stretch>
            <a:fillRect/>
          </a:stretch>
        </p:blipFill>
        <p:spPr>
          <a:xfrm>
            <a:off x="53255" y="553125"/>
            <a:ext cx="8788749" cy="4625650"/>
          </a:xfrm>
          <a:prstGeom prst="rect">
            <a:avLst/>
          </a:prstGeom>
          <a:noFill/>
          <a:ln>
            <a:noFill/>
          </a:ln>
        </p:spPr>
      </p:pic>
      <p:sp>
        <p:nvSpPr>
          <p:cNvPr id="632" name="Google Shape;632;p83"/>
          <p:cNvSpPr txBox="1"/>
          <p:nvPr>
            <p:ph type="title"/>
          </p:nvPr>
        </p:nvSpPr>
        <p:spPr>
          <a:xfrm>
            <a:off x="136800" y="623575"/>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800"/>
              </a:spcBef>
              <a:spcAft>
                <a:spcPts val="0"/>
              </a:spcAft>
              <a:buNone/>
            </a:pPr>
            <a:r>
              <a:rPr lang="tr" sz="3000">
                <a:solidFill>
                  <a:srgbClr val="000000"/>
                </a:solidFill>
                <a:latin typeface="Arial"/>
                <a:ea typeface="Arial"/>
                <a:cs typeface="Arial"/>
                <a:sym typeface="Arial"/>
              </a:rPr>
              <a:t>1-) Forget Gate (Unutma Kapısı):</a:t>
            </a:r>
            <a:endParaRPr sz="3000">
              <a:solidFill>
                <a:srgbClr val="000000"/>
              </a:solidFill>
              <a:latin typeface="Arial"/>
              <a:ea typeface="Arial"/>
              <a:cs typeface="Arial"/>
              <a:sym typeface="Arial"/>
            </a:endParaRPr>
          </a:p>
          <a:p>
            <a:pPr indent="0" lvl="0" marL="0" rtl="0" algn="l">
              <a:spcBef>
                <a:spcPts val="400"/>
              </a:spcBef>
              <a:spcAft>
                <a:spcPts val="0"/>
              </a:spcAft>
              <a:buNone/>
            </a:pPr>
            <a:r>
              <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33" name="Google Shape;633;p83"/>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71</a:t>
            </a:r>
            <a:endParaRPr sz="3000">
              <a:solidFill>
                <a:srgbClr val="21212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8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800"/>
              </a:spcBef>
              <a:spcAft>
                <a:spcPts val="0"/>
              </a:spcAft>
              <a:buNone/>
            </a:pPr>
            <a:r>
              <a:rPr lang="tr" sz="3000">
                <a:solidFill>
                  <a:srgbClr val="000000"/>
                </a:solidFill>
                <a:latin typeface="Arial"/>
                <a:ea typeface="Arial"/>
                <a:cs typeface="Arial"/>
                <a:sym typeface="Arial"/>
              </a:rPr>
              <a:t>2-) Input Gate (Girdi Kapısı):</a:t>
            </a:r>
            <a:endParaRPr sz="3000">
              <a:solidFill>
                <a:srgbClr val="000000"/>
              </a:solidFill>
              <a:latin typeface="Arial"/>
              <a:ea typeface="Arial"/>
              <a:cs typeface="Arial"/>
              <a:sym typeface="Arial"/>
            </a:endParaRPr>
          </a:p>
          <a:p>
            <a:pPr indent="0" lvl="0" marL="0" rtl="0" algn="l">
              <a:spcBef>
                <a:spcPts val="400"/>
              </a:spcBef>
              <a:spcAft>
                <a:spcPts val="0"/>
              </a:spcAft>
              <a:buNone/>
            </a:pPr>
            <a:r>
              <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39" name="Google Shape;639;p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2000">
                <a:solidFill>
                  <a:srgbClr val="212121"/>
                </a:solidFill>
                <a:latin typeface="Arial"/>
                <a:ea typeface="Arial"/>
                <a:cs typeface="Arial"/>
                <a:sym typeface="Arial"/>
              </a:rPr>
              <a:t>Cell State’i güncellemek için kullanılır. Öncelikle Forget Gate’de (Unutma Kapısı) olduğu gibi Sigmoid fonksiyonu uygulanır, hangi bilginin tutulacağına karar verilir. Daha sonra ağı düzenlemek için Tanh fonksiyonu yardımıyla -1,1 arasına indirgenir ve çıkan iki sonuç çarpılır.</a:t>
            </a:r>
            <a:endParaRPr sz="2000">
              <a:solidFill>
                <a:srgbClr val="212121"/>
              </a:solidFill>
              <a:latin typeface="Arial"/>
              <a:ea typeface="Arial"/>
              <a:cs typeface="Arial"/>
              <a:sym typeface="Arial"/>
            </a:endParaRPr>
          </a:p>
          <a:p>
            <a:pPr indent="0" lvl="0" marL="0" rtl="0" algn="l">
              <a:spcBef>
                <a:spcPts val="1200"/>
              </a:spcBef>
              <a:spcAft>
                <a:spcPts val="1200"/>
              </a:spcAft>
              <a:buNone/>
            </a:pPr>
            <a:r>
              <a:t/>
            </a:r>
            <a:endParaRPr sz="2000">
              <a:solidFill>
                <a:srgbClr val="212121"/>
              </a:solidFill>
            </a:endParaRPr>
          </a:p>
        </p:txBody>
      </p:sp>
      <p:sp>
        <p:nvSpPr>
          <p:cNvPr id="640" name="Google Shape;640;p84"/>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72</a:t>
            </a:r>
            <a:endParaRPr sz="3000">
              <a:solidFill>
                <a:srgbClr val="21212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46" name="Google Shape;646;p8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47" name="Google Shape;647;p85"/>
          <p:cNvPicPr preferRelativeResize="0"/>
          <p:nvPr/>
        </p:nvPicPr>
        <p:blipFill>
          <a:blip r:embed="rId3">
            <a:alphaModFix/>
          </a:blip>
          <a:stretch>
            <a:fillRect/>
          </a:stretch>
        </p:blipFill>
        <p:spPr>
          <a:xfrm>
            <a:off x="81386" y="732663"/>
            <a:ext cx="8908074" cy="4219625"/>
          </a:xfrm>
          <a:prstGeom prst="rect">
            <a:avLst/>
          </a:prstGeom>
          <a:noFill/>
          <a:ln>
            <a:noFill/>
          </a:ln>
        </p:spPr>
      </p:pic>
      <p:sp>
        <p:nvSpPr>
          <p:cNvPr id="648" name="Google Shape;648;p85"/>
          <p:cNvSpPr txBox="1"/>
          <p:nvPr>
            <p:ph type="title"/>
          </p:nvPr>
        </p:nvSpPr>
        <p:spPr>
          <a:xfrm>
            <a:off x="81375" y="616275"/>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800"/>
              </a:spcBef>
              <a:spcAft>
                <a:spcPts val="0"/>
              </a:spcAft>
              <a:buNone/>
            </a:pPr>
            <a:r>
              <a:rPr lang="tr" sz="3000">
                <a:solidFill>
                  <a:srgbClr val="000000"/>
                </a:solidFill>
                <a:latin typeface="Arial"/>
                <a:ea typeface="Arial"/>
                <a:cs typeface="Arial"/>
                <a:sym typeface="Arial"/>
              </a:rPr>
              <a:t>2-) Input Gate (Girdi Kapısı):</a:t>
            </a:r>
            <a:endParaRPr sz="3000">
              <a:solidFill>
                <a:srgbClr val="000000"/>
              </a:solidFill>
              <a:latin typeface="Arial"/>
              <a:ea typeface="Arial"/>
              <a:cs typeface="Arial"/>
              <a:sym typeface="Arial"/>
            </a:endParaRPr>
          </a:p>
          <a:p>
            <a:pPr indent="0" lvl="0" marL="0" rtl="0" algn="l">
              <a:spcBef>
                <a:spcPts val="400"/>
              </a:spcBef>
              <a:spcAft>
                <a:spcPts val="0"/>
              </a:spcAft>
              <a:buNone/>
            </a:pPr>
            <a:r>
              <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49" name="Google Shape;649;p85"/>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73</a:t>
            </a:r>
            <a:endParaRPr sz="3000">
              <a:solidFill>
                <a:srgbClr val="21212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lang="tr" sz="2400">
                <a:solidFill>
                  <a:srgbClr val="000000"/>
                </a:solidFill>
                <a:latin typeface="Arial"/>
                <a:ea typeface="Arial"/>
                <a:cs typeface="Arial"/>
                <a:sym typeface="Arial"/>
              </a:rPr>
              <a:t>3-) Cell State:</a:t>
            </a:r>
            <a:endParaRPr sz="2400">
              <a:solidFill>
                <a:srgbClr val="000000"/>
              </a:solidFill>
              <a:latin typeface="Arial"/>
              <a:ea typeface="Arial"/>
              <a:cs typeface="Arial"/>
              <a:sym typeface="Arial"/>
            </a:endParaRPr>
          </a:p>
          <a:p>
            <a:pPr indent="0" lvl="0" marL="0" rtl="0" algn="l">
              <a:spcBef>
                <a:spcPts val="400"/>
              </a:spcBef>
              <a:spcAft>
                <a:spcPts val="0"/>
              </a:spcAft>
              <a:buNone/>
            </a:pPr>
            <a:r>
              <a:t/>
            </a:r>
            <a:endParaRPr b="0" sz="2400">
              <a:solidFill>
                <a:srgbClr val="000000"/>
              </a:solidFill>
              <a:latin typeface="Arial"/>
              <a:ea typeface="Arial"/>
              <a:cs typeface="Arial"/>
              <a:sym typeface="Arial"/>
            </a:endParaRPr>
          </a:p>
          <a:p>
            <a:pPr indent="0" lvl="0" marL="0" rtl="0" algn="l">
              <a:spcBef>
                <a:spcPts val="0"/>
              </a:spcBef>
              <a:spcAft>
                <a:spcPts val="0"/>
              </a:spcAft>
              <a:buNone/>
            </a:pPr>
            <a:r>
              <a:t/>
            </a:r>
            <a:endParaRPr sz="2400"/>
          </a:p>
        </p:txBody>
      </p:sp>
      <p:sp>
        <p:nvSpPr>
          <p:cNvPr id="655" name="Google Shape;655;p86"/>
          <p:cNvSpPr txBox="1"/>
          <p:nvPr>
            <p:ph idx="1" type="body"/>
          </p:nvPr>
        </p:nvSpPr>
        <p:spPr>
          <a:xfrm>
            <a:off x="729450" y="2078875"/>
            <a:ext cx="79626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2000">
                <a:solidFill>
                  <a:srgbClr val="212121"/>
                </a:solidFill>
                <a:latin typeface="Arial"/>
                <a:ea typeface="Arial"/>
                <a:cs typeface="Arial"/>
                <a:sym typeface="Arial"/>
              </a:rPr>
              <a:t>Cell State’in hücre içerisindeki en önemli görevi bilgiyi taşımaktır. Taşınması gereken verileri alır ve hücre sonuna, oradan da diğer hücrelere taşır. Yani ağ üzerinde veri akışını Cell State yardımıyla sağlarız. İlk olarak Forget Gate’den (Unutma Kapısı) gelen sonuç ile bir önceki katmanın sonucu çarpılır. Daha sonra Input Gate’den (Girdi Kapısı) gelen değer ile toplanır.</a:t>
            </a:r>
            <a:endParaRPr sz="2000">
              <a:solidFill>
                <a:srgbClr val="212121"/>
              </a:solidFill>
              <a:latin typeface="Arial"/>
              <a:ea typeface="Arial"/>
              <a:cs typeface="Arial"/>
              <a:sym typeface="Arial"/>
            </a:endParaRPr>
          </a:p>
          <a:p>
            <a:pPr indent="0" lvl="0" marL="0" rtl="0" algn="l">
              <a:spcBef>
                <a:spcPts val="1200"/>
              </a:spcBef>
              <a:spcAft>
                <a:spcPts val="1200"/>
              </a:spcAft>
              <a:buNone/>
            </a:pPr>
            <a:r>
              <a:t/>
            </a:r>
            <a:endParaRPr sz="2000">
              <a:solidFill>
                <a:srgbClr val="212121"/>
              </a:solidFill>
            </a:endParaRPr>
          </a:p>
        </p:txBody>
      </p:sp>
      <p:sp>
        <p:nvSpPr>
          <p:cNvPr id="656" name="Google Shape;656;p86"/>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74</a:t>
            </a:r>
            <a:endParaRPr sz="3000">
              <a:solidFill>
                <a:srgbClr val="21212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8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62" name="Google Shape;662;p8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63" name="Google Shape;663;p87"/>
          <p:cNvPicPr preferRelativeResize="0"/>
          <p:nvPr/>
        </p:nvPicPr>
        <p:blipFill>
          <a:blip r:embed="rId3">
            <a:alphaModFix/>
          </a:blip>
          <a:stretch>
            <a:fillRect/>
          </a:stretch>
        </p:blipFill>
        <p:spPr>
          <a:xfrm>
            <a:off x="131700" y="607450"/>
            <a:ext cx="8530651" cy="4489800"/>
          </a:xfrm>
          <a:prstGeom prst="rect">
            <a:avLst/>
          </a:prstGeom>
          <a:noFill/>
          <a:ln>
            <a:noFill/>
          </a:ln>
        </p:spPr>
      </p:pic>
      <p:sp>
        <p:nvSpPr>
          <p:cNvPr id="664" name="Google Shape;664;p87"/>
          <p:cNvSpPr txBox="1"/>
          <p:nvPr>
            <p:ph type="title"/>
          </p:nvPr>
        </p:nvSpPr>
        <p:spPr>
          <a:xfrm>
            <a:off x="131700" y="607450"/>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lang="tr" sz="2400">
                <a:solidFill>
                  <a:srgbClr val="000000"/>
                </a:solidFill>
                <a:latin typeface="Arial"/>
                <a:ea typeface="Arial"/>
                <a:cs typeface="Arial"/>
                <a:sym typeface="Arial"/>
              </a:rPr>
              <a:t>3-) Cell State:</a:t>
            </a:r>
            <a:endParaRPr sz="2400">
              <a:solidFill>
                <a:srgbClr val="000000"/>
              </a:solidFill>
              <a:latin typeface="Arial"/>
              <a:ea typeface="Arial"/>
              <a:cs typeface="Arial"/>
              <a:sym typeface="Arial"/>
            </a:endParaRPr>
          </a:p>
          <a:p>
            <a:pPr indent="0" lvl="0" marL="0" rtl="0" algn="l">
              <a:spcBef>
                <a:spcPts val="400"/>
              </a:spcBef>
              <a:spcAft>
                <a:spcPts val="0"/>
              </a:spcAft>
              <a:buNone/>
            </a:pPr>
            <a:r>
              <a:t/>
            </a:r>
            <a:endParaRPr b="0" sz="2400">
              <a:solidFill>
                <a:srgbClr val="000000"/>
              </a:solidFill>
              <a:latin typeface="Arial"/>
              <a:ea typeface="Arial"/>
              <a:cs typeface="Arial"/>
              <a:sym typeface="Arial"/>
            </a:endParaRPr>
          </a:p>
          <a:p>
            <a:pPr indent="0" lvl="0" marL="0" rtl="0" algn="l">
              <a:spcBef>
                <a:spcPts val="0"/>
              </a:spcBef>
              <a:spcAft>
                <a:spcPts val="0"/>
              </a:spcAft>
              <a:buNone/>
            </a:pPr>
            <a:r>
              <a:t/>
            </a:r>
            <a:endParaRPr sz="2400"/>
          </a:p>
        </p:txBody>
      </p:sp>
      <p:sp>
        <p:nvSpPr>
          <p:cNvPr id="665" name="Google Shape;665;p87"/>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75</a:t>
            </a:r>
            <a:endParaRPr sz="3000">
              <a:solidFill>
                <a:srgbClr val="21212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88"/>
          <p:cNvSpPr txBox="1"/>
          <p:nvPr>
            <p:ph type="title"/>
          </p:nvPr>
        </p:nvSpPr>
        <p:spPr>
          <a:xfrm>
            <a:off x="692825" y="1311325"/>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800"/>
              </a:spcBef>
              <a:spcAft>
                <a:spcPts val="0"/>
              </a:spcAft>
              <a:buNone/>
            </a:pPr>
            <a:r>
              <a:rPr lang="tr" sz="3000">
                <a:solidFill>
                  <a:srgbClr val="000000"/>
                </a:solidFill>
                <a:latin typeface="Arial"/>
                <a:ea typeface="Arial"/>
                <a:cs typeface="Arial"/>
                <a:sym typeface="Arial"/>
              </a:rPr>
              <a:t>4-) Output Gate (Çıktı Kapısı):</a:t>
            </a:r>
            <a:endParaRPr sz="3000">
              <a:solidFill>
                <a:srgbClr val="000000"/>
              </a:solidFill>
              <a:latin typeface="Arial"/>
              <a:ea typeface="Arial"/>
              <a:cs typeface="Arial"/>
              <a:sym typeface="Arial"/>
            </a:endParaRPr>
          </a:p>
          <a:p>
            <a:pPr indent="0" lvl="0" marL="0" rtl="0" algn="l">
              <a:spcBef>
                <a:spcPts val="400"/>
              </a:spcBef>
              <a:spcAft>
                <a:spcPts val="0"/>
              </a:spcAft>
              <a:buNone/>
            </a:pPr>
            <a:r>
              <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71" name="Google Shape;671;p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tr" sz="2000">
                <a:solidFill>
                  <a:srgbClr val="212121"/>
                </a:solidFill>
                <a:latin typeface="Arial"/>
                <a:ea typeface="Arial"/>
                <a:cs typeface="Arial"/>
                <a:sym typeface="Arial"/>
              </a:rPr>
              <a:t>Bir sonraki katmana gönderilecek değere karar verir. Bu değer, tahmin için kullanılır. Öncelikle bir önceki değer ile şu anki girdi Sigmoid fonksiyonundan geçer. Cell State’den gelen değer Tanh fonksiyonundan geçtikten sonra iki değer çarpılır ve bir sonraki katmana “Bir önceki değer” olarak gider. Cell State ilerler.</a:t>
            </a:r>
            <a:endParaRPr sz="2000">
              <a:solidFill>
                <a:srgbClr val="212121"/>
              </a:solidFill>
              <a:latin typeface="Arial"/>
              <a:ea typeface="Arial"/>
              <a:cs typeface="Arial"/>
              <a:sym typeface="Arial"/>
            </a:endParaRPr>
          </a:p>
          <a:p>
            <a:pPr indent="0" lvl="0" marL="0" rtl="0" algn="l">
              <a:spcBef>
                <a:spcPts val="1200"/>
              </a:spcBef>
              <a:spcAft>
                <a:spcPts val="1200"/>
              </a:spcAft>
              <a:buNone/>
            </a:pPr>
            <a:r>
              <a:t/>
            </a:r>
            <a:endParaRPr sz="2000">
              <a:solidFill>
                <a:srgbClr val="212121"/>
              </a:solidFill>
            </a:endParaRPr>
          </a:p>
        </p:txBody>
      </p:sp>
      <p:sp>
        <p:nvSpPr>
          <p:cNvPr id="672" name="Google Shape;672;p88"/>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76</a:t>
            </a:r>
            <a:endParaRPr sz="3000">
              <a:solidFill>
                <a:srgbClr val="21212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8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78" name="Google Shape;678;p8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9" name="Google Shape;679;p89"/>
          <p:cNvPicPr preferRelativeResize="0"/>
          <p:nvPr/>
        </p:nvPicPr>
        <p:blipFill>
          <a:blip r:embed="rId3">
            <a:alphaModFix/>
          </a:blip>
          <a:stretch>
            <a:fillRect/>
          </a:stretch>
        </p:blipFill>
        <p:spPr>
          <a:xfrm>
            <a:off x="152400" y="770925"/>
            <a:ext cx="8839199" cy="4186989"/>
          </a:xfrm>
          <a:prstGeom prst="rect">
            <a:avLst/>
          </a:prstGeom>
          <a:noFill/>
          <a:ln>
            <a:noFill/>
          </a:ln>
        </p:spPr>
      </p:pic>
      <p:sp>
        <p:nvSpPr>
          <p:cNvPr id="680" name="Google Shape;680;p89"/>
          <p:cNvSpPr txBox="1"/>
          <p:nvPr>
            <p:ph type="title"/>
          </p:nvPr>
        </p:nvSpPr>
        <p:spPr>
          <a:xfrm>
            <a:off x="152400" y="638225"/>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800"/>
              </a:spcBef>
              <a:spcAft>
                <a:spcPts val="0"/>
              </a:spcAft>
              <a:buNone/>
            </a:pPr>
            <a:r>
              <a:rPr lang="tr" sz="3000">
                <a:solidFill>
                  <a:srgbClr val="000000"/>
                </a:solidFill>
                <a:latin typeface="Arial"/>
                <a:ea typeface="Arial"/>
                <a:cs typeface="Arial"/>
                <a:sym typeface="Arial"/>
              </a:rPr>
              <a:t>4-) Output Gate (Çıktı Kapısı):</a:t>
            </a:r>
            <a:endParaRPr sz="3000">
              <a:solidFill>
                <a:srgbClr val="000000"/>
              </a:solidFill>
              <a:latin typeface="Arial"/>
              <a:ea typeface="Arial"/>
              <a:cs typeface="Arial"/>
              <a:sym typeface="Arial"/>
            </a:endParaRPr>
          </a:p>
          <a:p>
            <a:pPr indent="0" lvl="0" marL="0" rtl="0" algn="l">
              <a:spcBef>
                <a:spcPts val="400"/>
              </a:spcBef>
              <a:spcAft>
                <a:spcPts val="0"/>
              </a:spcAft>
              <a:buNone/>
            </a:pPr>
            <a:r>
              <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81" name="Google Shape;681;p89"/>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77</a:t>
            </a:r>
            <a:endParaRPr sz="3000">
              <a:solidFill>
                <a:srgbClr val="21212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90"/>
          <p:cNvSpPr txBox="1"/>
          <p:nvPr>
            <p:ph idx="1" type="body"/>
          </p:nvPr>
        </p:nvSpPr>
        <p:spPr>
          <a:xfrm>
            <a:off x="692875" y="1274050"/>
            <a:ext cx="7688700" cy="126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800">
                <a:solidFill>
                  <a:srgbClr val="212121"/>
                </a:solidFill>
                <a:latin typeface="Arial"/>
                <a:ea typeface="Arial"/>
                <a:cs typeface="Arial"/>
                <a:sym typeface="Arial"/>
              </a:rPr>
              <a:t>Şu ana kadar anlattıklarım hücre içerisinde yapılan işlemlerdi. Daha geniş açıyla bakacak olursak:</a:t>
            </a:r>
            <a:endParaRPr sz="1800">
              <a:solidFill>
                <a:srgbClr val="212121"/>
              </a:solidFill>
              <a:latin typeface="Arial"/>
              <a:ea typeface="Arial"/>
              <a:cs typeface="Arial"/>
              <a:sym typeface="Arial"/>
            </a:endParaRPr>
          </a:p>
          <a:p>
            <a:pPr indent="0" lvl="0" marL="0" rtl="0" algn="l">
              <a:spcBef>
                <a:spcPts val="1200"/>
              </a:spcBef>
              <a:spcAft>
                <a:spcPts val="1200"/>
              </a:spcAft>
              <a:buNone/>
            </a:pPr>
            <a:r>
              <a:t/>
            </a:r>
            <a:endParaRPr>
              <a:solidFill>
                <a:srgbClr val="212121"/>
              </a:solidFill>
            </a:endParaRPr>
          </a:p>
        </p:txBody>
      </p:sp>
      <p:pic>
        <p:nvPicPr>
          <p:cNvPr id="687" name="Google Shape;687;p90"/>
          <p:cNvPicPr preferRelativeResize="0"/>
          <p:nvPr/>
        </p:nvPicPr>
        <p:blipFill>
          <a:blip r:embed="rId3">
            <a:alphaModFix/>
          </a:blip>
          <a:stretch>
            <a:fillRect/>
          </a:stretch>
        </p:blipFill>
        <p:spPr>
          <a:xfrm>
            <a:off x="1407500" y="2507750"/>
            <a:ext cx="6259440" cy="2350425"/>
          </a:xfrm>
          <a:prstGeom prst="rect">
            <a:avLst/>
          </a:prstGeom>
          <a:noFill/>
          <a:ln>
            <a:noFill/>
          </a:ln>
        </p:spPr>
      </p:pic>
      <p:sp>
        <p:nvSpPr>
          <p:cNvPr id="688" name="Google Shape;688;p90"/>
          <p:cNvSpPr txBox="1"/>
          <p:nvPr>
            <p:ph type="title"/>
          </p:nvPr>
        </p:nvSpPr>
        <p:spPr>
          <a:xfrm>
            <a:off x="101175" y="5577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800"/>
              </a:spcBef>
              <a:spcAft>
                <a:spcPts val="0"/>
              </a:spcAft>
              <a:buNone/>
            </a:pPr>
            <a:r>
              <a:rPr lang="tr" sz="3000">
                <a:solidFill>
                  <a:srgbClr val="000000"/>
                </a:solidFill>
                <a:latin typeface="Arial"/>
                <a:ea typeface="Arial"/>
                <a:cs typeface="Arial"/>
                <a:sym typeface="Arial"/>
              </a:rPr>
              <a:t>4-) Output Gate (Çıktı Kapısı):</a:t>
            </a:r>
            <a:endParaRPr sz="3000">
              <a:solidFill>
                <a:srgbClr val="000000"/>
              </a:solidFill>
              <a:latin typeface="Arial"/>
              <a:ea typeface="Arial"/>
              <a:cs typeface="Arial"/>
              <a:sym typeface="Arial"/>
            </a:endParaRPr>
          </a:p>
          <a:p>
            <a:pPr indent="0" lvl="0" marL="0" rtl="0" algn="l">
              <a:spcBef>
                <a:spcPts val="400"/>
              </a:spcBef>
              <a:spcAft>
                <a:spcPts val="0"/>
              </a:spcAft>
              <a:buNone/>
            </a:pPr>
            <a:r>
              <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89" name="Google Shape;689;p90"/>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78</a:t>
            </a:r>
            <a:endParaRPr sz="3000">
              <a:solidFill>
                <a:srgbClr val="21212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91"/>
          <p:cNvSpPr txBox="1"/>
          <p:nvPr>
            <p:ph idx="1" type="body"/>
          </p:nvPr>
        </p:nvSpPr>
        <p:spPr>
          <a:xfrm>
            <a:off x="815450" y="13325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2400">
                <a:solidFill>
                  <a:srgbClr val="212121"/>
                </a:solidFill>
                <a:latin typeface="Arial"/>
                <a:ea typeface="Arial"/>
                <a:cs typeface="Arial"/>
                <a:sym typeface="Arial"/>
              </a:rPr>
              <a:t>LSTM, duygu analizi, metin üretme ve zaman serileri gibi birçok konuda kullanılır.</a:t>
            </a:r>
            <a:endParaRPr sz="2400">
              <a:solidFill>
                <a:srgbClr val="212121"/>
              </a:solidFill>
              <a:latin typeface="Arial"/>
              <a:ea typeface="Arial"/>
              <a:cs typeface="Arial"/>
              <a:sym typeface="Arial"/>
            </a:endParaRPr>
          </a:p>
          <a:p>
            <a:pPr indent="0" lvl="0" marL="0" rtl="0" algn="l">
              <a:spcBef>
                <a:spcPts val="1200"/>
              </a:spcBef>
              <a:spcAft>
                <a:spcPts val="1200"/>
              </a:spcAft>
              <a:buNone/>
            </a:pPr>
            <a:r>
              <a:t/>
            </a:r>
            <a:endParaRPr>
              <a:solidFill>
                <a:srgbClr val="212121"/>
              </a:solidFill>
            </a:endParaRPr>
          </a:p>
        </p:txBody>
      </p:sp>
      <p:sp>
        <p:nvSpPr>
          <p:cNvPr id="695" name="Google Shape;695;p91"/>
          <p:cNvSpPr txBox="1"/>
          <p:nvPr>
            <p:ph type="title"/>
          </p:nvPr>
        </p:nvSpPr>
        <p:spPr>
          <a:xfrm>
            <a:off x="98425" y="5650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800"/>
              </a:spcBef>
              <a:spcAft>
                <a:spcPts val="0"/>
              </a:spcAft>
              <a:buNone/>
            </a:pPr>
            <a:r>
              <a:rPr lang="tr" sz="3000">
                <a:solidFill>
                  <a:srgbClr val="000000"/>
                </a:solidFill>
                <a:latin typeface="Arial"/>
                <a:ea typeface="Arial"/>
                <a:cs typeface="Arial"/>
                <a:sym typeface="Arial"/>
              </a:rPr>
              <a:t>4-) Output Gate (Çıktı Kapısı):</a:t>
            </a:r>
            <a:endParaRPr sz="3000">
              <a:solidFill>
                <a:srgbClr val="000000"/>
              </a:solidFill>
              <a:latin typeface="Arial"/>
              <a:ea typeface="Arial"/>
              <a:cs typeface="Arial"/>
              <a:sym typeface="Arial"/>
            </a:endParaRPr>
          </a:p>
          <a:p>
            <a:pPr indent="0" lvl="0" marL="0" rtl="0" algn="l">
              <a:spcBef>
                <a:spcPts val="400"/>
              </a:spcBef>
              <a:spcAft>
                <a:spcPts val="0"/>
              </a:spcAft>
              <a:buNone/>
            </a:pPr>
            <a:r>
              <a:t/>
            </a:r>
            <a:endParaRPr b="0" sz="30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pic>
        <p:nvPicPr>
          <p:cNvPr id="696" name="Google Shape;696;p91"/>
          <p:cNvPicPr preferRelativeResize="0"/>
          <p:nvPr/>
        </p:nvPicPr>
        <p:blipFill>
          <a:blip r:embed="rId3">
            <a:alphaModFix/>
          </a:blip>
          <a:stretch>
            <a:fillRect/>
          </a:stretch>
        </p:blipFill>
        <p:spPr>
          <a:xfrm>
            <a:off x="1689488" y="2525150"/>
            <a:ext cx="5765025" cy="2164774"/>
          </a:xfrm>
          <a:prstGeom prst="rect">
            <a:avLst/>
          </a:prstGeom>
          <a:noFill/>
          <a:ln>
            <a:noFill/>
          </a:ln>
        </p:spPr>
      </p:pic>
      <p:sp>
        <p:nvSpPr>
          <p:cNvPr id="697" name="Google Shape;697;p91"/>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79</a:t>
            </a:r>
            <a:endParaRPr sz="3000">
              <a:solidFill>
                <a:srgbClr val="21212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727650" y="567025"/>
            <a:ext cx="7688700" cy="535200"/>
          </a:xfrm>
          <a:prstGeom prst="rect">
            <a:avLst/>
          </a:prstGeom>
        </p:spPr>
        <p:txBody>
          <a:bodyPr anchorCtr="0" anchor="t" bIns="91425" lIns="91425" spcFirstLastPara="1" rIns="91425" wrap="square" tIns="91425">
            <a:normAutofit fontScale="90000"/>
          </a:bodyPr>
          <a:lstStyle/>
          <a:p>
            <a:pPr indent="0" lvl="0" marL="0" rtl="0" algn="just">
              <a:lnSpc>
                <a:spcPct val="115384"/>
              </a:lnSpc>
              <a:spcBef>
                <a:spcPts val="0"/>
              </a:spcBef>
              <a:spcAft>
                <a:spcPts val="0"/>
              </a:spcAft>
              <a:buNone/>
            </a:pPr>
            <a:r>
              <a:rPr lang="tr" sz="2750">
                <a:highlight>
                  <a:schemeClr val="lt1"/>
                </a:highlight>
                <a:latin typeface="Trebuchet MS"/>
                <a:ea typeface="Trebuchet MS"/>
                <a:cs typeface="Trebuchet MS"/>
                <a:sym typeface="Trebuchet MS"/>
              </a:rPr>
              <a:t>Normal Sinir Ağından Farkı Ne?</a:t>
            </a:r>
            <a:endParaRPr sz="2750">
              <a:highlight>
                <a:schemeClr val="lt1"/>
              </a:highlight>
              <a:latin typeface="Trebuchet MS"/>
              <a:ea typeface="Trebuchet MS"/>
              <a:cs typeface="Trebuchet MS"/>
              <a:sym typeface="Trebuchet MS"/>
            </a:endParaRPr>
          </a:p>
          <a:p>
            <a:pPr indent="0" lvl="0" marL="0" rtl="0" algn="l">
              <a:lnSpc>
                <a:spcPct val="115000"/>
              </a:lnSpc>
              <a:spcBef>
                <a:spcPts val="800"/>
              </a:spcBef>
              <a:spcAft>
                <a:spcPts val="0"/>
              </a:spcAft>
              <a:buNone/>
            </a:pPr>
            <a:r>
              <a:t/>
            </a:r>
            <a:endParaRPr b="0" sz="1500">
              <a:latin typeface="Trebuchet MS"/>
              <a:ea typeface="Trebuchet MS"/>
              <a:cs typeface="Trebuchet MS"/>
              <a:sym typeface="Trebuchet M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1" name="Google Shape;141;p20"/>
          <p:cNvSpPr txBox="1"/>
          <p:nvPr>
            <p:ph idx="1" type="body"/>
          </p:nvPr>
        </p:nvSpPr>
        <p:spPr>
          <a:xfrm>
            <a:off x="727650" y="1378825"/>
            <a:ext cx="7688700" cy="275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tr" sz="2000">
                <a:solidFill>
                  <a:srgbClr val="333333"/>
                </a:solidFill>
                <a:highlight>
                  <a:schemeClr val="lt1"/>
                </a:highlight>
                <a:latin typeface="Arial"/>
                <a:ea typeface="Arial"/>
                <a:cs typeface="Arial"/>
                <a:sym typeface="Arial"/>
              </a:rPr>
              <a:t>RNN ise yalnızca o an verilen bilgileri değil, sisteme daha önce tanıtılan bilgileri ve ayrıca sisteme daha sonra yüklenecek bilgileri de kullanır. Böylece bu sinir ağları bir belleğe sahip olan ağlardır. Eski veriler ile yeni verileri karşılaştırarak sonuca ulaşırlar.</a:t>
            </a:r>
            <a:endParaRPr sz="2000">
              <a:solidFill>
                <a:srgbClr val="333333"/>
              </a:solidFill>
              <a:highlight>
                <a:schemeClr val="lt1"/>
              </a:highlight>
              <a:latin typeface="Arial"/>
              <a:ea typeface="Arial"/>
              <a:cs typeface="Arial"/>
              <a:sym typeface="Arial"/>
            </a:endParaRPr>
          </a:p>
          <a:p>
            <a:pPr indent="0" lvl="0" marL="0" rtl="0" algn="just">
              <a:spcBef>
                <a:spcPts val="1200"/>
              </a:spcBef>
              <a:spcAft>
                <a:spcPts val="0"/>
              </a:spcAft>
              <a:buNone/>
            </a:pPr>
            <a:r>
              <a:rPr lang="tr" sz="2000">
                <a:solidFill>
                  <a:srgbClr val="333333"/>
                </a:solidFill>
                <a:highlight>
                  <a:schemeClr val="lt1"/>
                </a:highlight>
                <a:latin typeface="Arial"/>
                <a:ea typeface="Arial"/>
                <a:cs typeface="Arial"/>
                <a:sym typeface="Arial"/>
              </a:rPr>
              <a:t>Yinelemeli sinir ağları, doğal dil işleme, anomali tespiti, kelime ve cümle tahmini ve borsa tahmini gibi alanlarda kullanılır.</a:t>
            </a:r>
            <a:endParaRPr sz="2000">
              <a:latin typeface="Arial"/>
              <a:ea typeface="Arial"/>
              <a:cs typeface="Arial"/>
              <a:sym typeface="Arial"/>
            </a:endParaRPr>
          </a:p>
          <a:p>
            <a:pPr indent="0" lvl="0" marL="0" rtl="0" algn="l">
              <a:spcBef>
                <a:spcPts val="1200"/>
              </a:spcBef>
              <a:spcAft>
                <a:spcPts val="1200"/>
              </a:spcAft>
              <a:buNone/>
            </a:pPr>
            <a:r>
              <a:t/>
            </a:r>
            <a:endParaRPr sz="2000"/>
          </a:p>
        </p:txBody>
      </p:sp>
      <p:sp>
        <p:nvSpPr>
          <p:cNvPr id="142" name="Google Shape;142;p20"/>
          <p:cNvSpPr txBox="1"/>
          <p:nvPr/>
        </p:nvSpPr>
        <p:spPr>
          <a:xfrm>
            <a:off x="8545675" y="4448450"/>
            <a:ext cx="5340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8</a:t>
            </a:r>
            <a:endParaRPr sz="3000">
              <a:solidFill>
                <a:srgbClr val="21212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92"/>
          <p:cNvSpPr txBox="1"/>
          <p:nvPr>
            <p:ph type="title"/>
          </p:nvPr>
        </p:nvSpPr>
        <p:spPr>
          <a:xfrm>
            <a:off x="729450" y="569050"/>
            <a:ext cx="7688700" cy="535200"/>
          </a:xfrm>
          <a:prstGeom prst="rect">
            <a:avLst/>
          </a:prstGeom>
        </p:spPr>
        <p:txBody>
          <a:bodyPr anchorCtr="0" anchor="t" bIns="91425" lIns="91425" spcFirstLastPara="1" rIns="91425" wrap="square" tIns="91425">
            <a:noAutofit/>
          </a:bodyPr>
          <a:lstStyle/>
          <a:p>
            <a:pPr indent="0" lvl="0" marL="0" rtl="0" algn="l">
              <a:lnSpc>
                <a:spcPct val="108333"/>
              </a:lnSpc>
              <a:spcBef>
                <a:spcPts val="2400"/>
              </a:spcBef>
              <a:spcAft>
                <a:spcPts val="0"/>
              </a:spcAft>
              <a:buSzPts val="990"/>
              <a:buNone/>
            </a:pPr>
            <a:r>
              <a:rPr lang="tr" sz="2000">
                <a:solidFill>
                  <a:srgbClr val="272C37"/>
                </a:solidFill>
                <a:highlight>
                  <a:srgbClr val="FFFFFF"/>
                </a:highlight>
                <a:latin typeface="Arial"/>
                <a:ea typeface="Arial"/>
                <a:cs typeface="Arial"/>
                <a:sym typeface="Arial"/>
              </a:rPr>
              <a:t>Kod Örneği: </a:t>
            </a:r>
            <a:r>
              <a:rPr lang="tr" sz="2000">
                <a:solidFill>
                  <a:srgbClr val="272C37"/>
                </a:solidFill>
                <a:highlight>
                  <a:schemeClr val="lt1"/>
                </a:highlight>
                <a:latin typeface="Arial"/>
                <a:ea typeface="Arial"/>
                <a:cs typeface="Arial"/>
                <a:sym typeface="Arial"/>
              </a:rPr>
              <a:t>Karakter Bazlı RNN ile İsimlerin Sınıflandırılması</a:t>
            </a:r>
            <a:endParaRPr sz="2000">
              <a:latin typeface="Arial"/>
              <a:ea typeface="Arial"/>
              <a:cs typeface="Arial"/>
              <a:sym typeface="Arial"/>
            </a:endParaRPr>
          </a:p>
          <a:p>
            <a:pPr indent="0" lvl="0" marL="0" rtl="0" algn="l">
              <a:lnSpc>
                <a:spcPct val="108333"/>
              </a:lnSpc>
              <a:spcBef>
                <a:spcPts val="2400"/>
              </a:spcBef>
              <a:spcAft>
                <a:spcPts val="1800"/>
              </a:spcAft>
              <a:buSzPts val="990"/>
              <a:buNone/>
            </a:pPr>
            <a:r>
              <a:t/>
            </a:r>
            <a:endParaRPr sz="2000">
              <a:solidFill>
                <a:srgbClr val="272C37"/>
              </a:solidFill>
              <a:highlight>
                <a:srgbClr val="FFFFFF"/>
              </a:highlight>
              <a:latin typeface="Arial"/>
              <a:ea typeface="Arial"/>
              <a:cs typeface="Arial"/>
              <a:sym typeface="Arial"/>
            </a:endParaRPr>
          </a:p>
        </p:txBody>
      </p:sp>
      <p:pic>
        <p:nvPicPr>
          <p:cNvPr id="703" name="Google Shape;703;p92"/>
          <p:cNvPicPr preferRelativeResize="0"/>
          <p:nvPr/>
        </p:nvPicPr>
        <p:blipFill rotWithShape="1">
          <a:blip r:embed="rId3">
            <a:alphaModFix/>
          </a:blip>
          <a:srcRect b="-71880" l="0" r="0" t="0"/>
          <a:stretch/>
        </p:blipFill>
        <p:spPr>
          <a:xfrm>
            <a:off x="-33400" y="1104251"/>
            <a:ext cx="9144003" cy="4193649"/>
          </a:xfrm>
          <a:prstGeom prst="rect">
            <a:avLst/>
          </a:prstGeom>
          <a:noFill/>
          <a:ln>
            <a:noFill/>
          </a:ln>
        </p:spPr>
      </p:pic>
      <p:sp>
        <p:nvSpPr>
          <p:cNvPr id="704" name="Google Shape;704;p92"/>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80</a:t>
            </a:r>
            <a:endParaRPr sz="3000">
              <a:solidFill>
                <a:srgbClr val="21212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9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10" name="Google Shape;710;p9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11" name="Google Shape;711;p93"/>
          <p:cNvPicPr preferRelativeResize="0"/>
          <p:nvPr/>
        </p:nvPicPr>
        <p:blipFill rotWithShape="1">
          <a:blip r:embed="rId3">
            <a:alphaModFix/>
          </a:blip>
          <a:srcRect b="0" l="0" r="0" t="0"/>
          <a:stretch/>
        </p:blipFill>
        <p:spPr>
          <a:xfrm>
            <a:off x="0" y="499602"/>
            <a:ext cx="9144003" cy="4643900"/>
          </a:xfrm>
          <a:prstGeom prst="rect">
            <a:avLst/>
          </a:prstGeom>
          <a:noFill/>
          <a:ln>
            <a:noFill/>
          </a:ln>
        </p:spPr>
      </p:pic>
      <p:sp>
        <p:nvSpPr>
          <p:cNvPr id="712" name="Google Shape;712;p93"/>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81</a:t>
            </a:r>
            <a:endParaRPr sz="3000">
              <a:solidFill>
                <a:srgbClr val="21212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9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18" name="Google Shape;718;p9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19" name="Google Shape;719;p94"/>
          <p:cNvPicPr preferRelativeResize="0"/>
          <p:nvPr/>
        </p:nvPicPr>
        <p:blipFill>
          <a:blip r:embed="rId3">
            <a:alphaModFix/>
          </a:blip>
          <a:stretch>
            <a:fillRect/>
          </a:stretch>
        </p:blipFill>
        <p:spPr>
          <a:xfrm>
            <a:off x="75725" y="641125"/>
            <a:ext cx="8891400" cy="4303426"/>
          </a:xfrm>
          <a:prstGeom prst="rect">
            <a:avLst/>
          </a:prstGeom>
          <a:noFill/>
          <a:ln>
            <a:noFill/>
          </a:ln>
        </p:spPr>
      </p:pic>
      <p:pic>
        <p:nvPicPr>
          <p:cNvPr id="720" name="Google Shape;720;p94"/>
          <p:cNvPicPr preferRelativeResize="0"/>
          <p:nvPr/>
        </p:nvPicPr>
        <p:blipFill>
          <a:blip r:embed="rId4">
            <a:alphaModFix/>
          </a:blip>
          <a:stretch>
            <a:fillRect/>
          </a:stretch>
        </p:blipFill>
        <p:spPr>
          <a:xfrm>
            <a:off x="0" y="499581"/>
            <a:ext cx="9144003" cy="4643925"/>
          </a:xfrm>
          <a:prstGeom prst="rect">
            <a:avLst/>
          </a:prstGeom>
          <a:noFill/>
          <a:ln>
            <a:noFill/>
          </a:ln>
        </p:spPr>
      </p:pic>
      <p:sp>
        <p:nvSpPr>
          <p:cNvPr id="721" name="Google Shape;721;p94"/>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82</a:t>
            </a:r>
            <a:endParaRPr sz="3000">
              <a:solidFill>
                <a:srgbClr val="21212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9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27" name="Google Shape;727;p9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28" name="Google Shape;728;p95"/>
          <p:cNvPicPr preferRelativeResize="0"/>
          <p:nvPr/>
        </p:nvPicPr>
        <p:blipFill>
          <a:blip r:embed="rId3">
            <a:alphaModFix/>
          </a:blip>
          <a:stretch>
            <a:fillRect/>
          </a:stretch>
        </p:blipFill>
        <p:spPr>
          <a:xfrm>
            <a:off x="0" y="491161"/>
            <a:ext cx="9144003" cy="4652349"/>
          </a:xfrm>
          <a:prstGeom prst="rect">
            <a:avLst/>
          </a:prstGeom>
          <a:noFill/>
          <a:ln>
            <a:noFill/>
          </a:ln>
        </p:spPr>
      </p:pic>
      <p:sp>
        <p:nvSpPr>
          <p:cNvPr id="729" name="Google Shape;729;p95"/>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83</a:t>
            </a:r>
            <a:endParaRPr sz="3000">
              <a:solidFill>
                <a:srgbClr val="21212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3" name="Shape 733"/>
        <p:cNvGrpSpPr/>
        <p:nvPr/>
      </p:nvGrpSpPr>
      <p:grpSpPr>
        <a:xfrm>
          <a:off x="0" y="0"/>
          <a:ext cx="0" cy="0"/>
          <a:chOff x="0" y="0"/>
          <a:chExt cx="0" cy="0"/>
        </a:xfrm>
      </p:grpSpPr>
      <p:sp>
        <p:nvSpPr>
          <p:cNvPr id="734" name="Google Shape;734;p9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35" name="Google Shape;735;p9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36" name="Google Shape;736;p96"/>
          <p:cNvPicPr preferRelativeResize="0"/>
          <p:nvPr/>
        </p:nvPicPr>
        <p:blipFill>
          <a:blip r:embed="rId4">
            <a:alphaModFix/>
          </a:blip>
          <a:stretch>
            <a:fillRect/>
          </a:stretch>
        </p:blipFill>
        <p:spPr>
          <a:xfrm>
            <a:off x="0" y="486800"/>
            <a:ext cx="8839201" cy="1110425"/>
          </a:xfrm>
          <a:prstGeom prst="rect">
            <a:avLst/>
          </a:prstGeom>
          <a:noFill/>
          <a:ln>
            <a:noFill/>
          </a:ln>
        </p:spPr>
      </p:pic>
      <p:pic>
        <p:nvPicPr>
          <p:cNvPr id="737" name="Google Shape;737;p96"/>
          <p:cNvPicPr preferRelativeResize="0"/>
          <p:nvPr/>
        </p:nvPicPr>
        <p:blipFill>
          <a:blip r:embed="rId5">
            <a:alphaModFix/>
          </a:blip>
          <a:stretch>
            <a:fillRect/>
          </a:stretch>
        </p:blipFill>
        <p:spPr>
          <a:xfrm>
            <a:off x="0" y="1477625"/>
            <a:ext cx="9144003" cy="3665874"/>
          </a:xfrm>
          <a:prstGeom prst="rect">
            <a:avLst/>
          </a:prstGeom>
          <a:noFill/>
          <a:ln>
            <a:noFill/>
          </a:ln>
        </p:spPr>
      </p:pic>
      <p:sp>
        <p:nvSpPr>
          <p:cNvPr id="738" name="Google Shape;738;p96"/>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84</a:t>
            </a:r>
            <a:endParaRPr sz="3000">
              <a:solidFill>
                <a:srgbClr val="21212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9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44" name="Google Shape;744;p9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45" name="Google Shape;745;p97"/>
          <p:cNvPicPr preferRelativeResize="0"/>
          <p:nvPr/>
        </p:nvPicPr>
        <p:blipFill>
          <a:blip r:embed="rId3">
            <a:alphaModFix/>
          </a:blip>
          <a:stretch>
            <a:fillRect/>
          </a:stretch>
        </p:blipFill>
        <p:spPr>
          <a:xfrm>
            <a:off x="1800" y="548825"/>
            <a:ext cx="9144003" cy="4545425"/>
          </a:xfrm>
          <a:prstGeom prst="rect">
            <a:avLst/>
          </a:prstGeom>
          <a:noFill/>
          <a:ln>
            <a:noFill/>
          </a:ln>
        </p:spPr>
      </p:pic>
      <p:sp>
        <p:nvSpPr>
          <p:cNvPr id="746" name="Google Shape;746;p97"/>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85</a:t>
            </a:r>
            <a:endParaRPr sz="3000">
              <a:solidFill>
                <a:srgbClr val="21212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9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52" name="Google Shape;752;p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3" name="Google Shape;753;p98"/>
          <p:cNvPicPr preferRelativeResize="0"/>
          <p:nvPr/>
        </p:nvPicPr>
        <p:blipFill>
          <a:blip r:embed="rId3">
            <a:alphaModFix/>
          </a:blip>
          <a:stretch>
            <a:fillRect/>
          </a:stretch>
        </p:blipFill>
        <p:spPr>
          <a:xfrm>
            <a:off x="1800" y="512325"/>
            <a:ext cx="9144002" cy="4631175"/>
          </a:xfrm>
          <a:prstGeom prst="rect">
            <a:avLst/>
          </a:prstGeom>
          <a:noFill/>
          <a:ln>
            <a:noFill/>
          </a:ln>
        </p:spPr>
      </p:pic>
      <p:sp>
        <p:nvSpPr>
          <p:cNvPr id="754" name="Google Shape;754;p98"/>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86</a:t>
            </a:r>
            <a:endParaRPr sz="3000">
              <a:solidFill>
                <a:srgbClr val="21212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9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60" name="Google Shape;760;p9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61" name="Google Shape;761;p99"/>
          <p:cNvPicPr preferRelativeResize="0"/>
          <p:nvPr/>
        </p:nvPicPr>
        <p:blipFill>
          <a:blip r:embed="rId3">
            <a:alphaModFix/>
          </a:blip>
          <a:stretch>
            <a:fillRect/>
          </a:stretch>
        </p:blipFill>
        <p:spPr>
          <a:xfrm>
            <a:off x="-66825" y="468000"/>
            <a:ext cx="9210826" cy="4675500"/>
          </a:xfrm>
          <a:prstGeom prst="rect">
            <a:avLst/>
          </a:prstGeom>
          <a:noFill/>
          <a:ln>
            <a:noFill/>
          </a:ln>
        </p:spPr>
      </p:pic>
      <p:sp>
        <p:nvSpPr>
          <p:cNvPr id="762" name="Google Shape;762;p99"/>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87</a:t>
            </a:r>
            <a:endParaRPr sz="3000">
              <a:solidFill>
                <a:srgbClr val="21212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0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68" name="Google Shape;768;p10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69" name="Google Shape;769;p100"/>
          <p:cNvPicPr preferRelativeResize="0"/>
          <p:nvPr/>
        </p:nvPicPr>
        <p:blipFill>
          <a:blip r:embed="rId3">
            <a:alphaModFix/>
          </a:blip>
          <a:stretch>
            <a:fillRect/>
          </a:stretch>
        </p:blipFill>
        <p:spPr>
          <a:xfrm>
            <a:off x="0" y="523950"/>
            <a:ext cx="9143999" cy="4725800"/>
          </a:xfrm>
          <a:prstGeom prst="rect">
            <a:avLst/>
          </a:prstGeom>
          <a:noFill/>
          <a:ln>
            <a:noFill/>
          </a:ln>
        </p:spPr>
      </p:pic>
      <p:sp>
        <p:nvSpPr>
          <p:cNvPr id="770" name="Google Shape;770;p100"/>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88</a:t>
            </a:r>
            <a:endParaRPr sz="3000">
              <a:solidFill>
                <a:srgbClr val="21212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0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76" name="Google Shape;776;p10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77" name="Google Shape;777;p101"/>
          <p:cNvPicPr preferRelativeResize="0"/>
          <p:nvPr/>
        </p:nvPicPr>
        <p:blipFill>
          <a:blip r:embed="rId3">
            <a:alphaModFix/>
          </a:blip>
          <a:stretch>
            <a:fillRect/>
          </a:stretch>
        </p:blipFill>
        <p:spPr>
          <a:xfrm>
            <a:off x="0" y="576976"/>
            <a:ext cx="9143999" cy="4235825"/>
          </a:xfrm>
          <a:prstGeom prst="rect">
            <a:avLst/>
          </a:prstGeom>
          <a:noFill/>
          <a:ln>
            <a:noFill/>
          </a:ln>
        </p:spPr>
      </p:pic>
      <p:sp>
        <p:nvSpPr>
          <p:cNvPr id="778" name="Google Shape;778;p101"/>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89</a:t>
            </a:r>
            <a:endParaRPr sz="3000">
              <a:solidFill>
                <a:srgbClr val="21212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just">
              <a:lnSpc>
                <a:spcPct val="115384"/>
              </a:lnSpc>
              <a:spcBef>
                <a:spcPts val="0"/>
              </a:spcBef>
              <a:spcAft>
                <a:spcPts val="0"/>
              </a:spcAft>
              <a:buNone/>
            </a:pPr>
            <a:r>
              <a:rPr lang="tr" sz="2166">
                <a:highlight>
                  <a:srgbClr val="FFFFFF"/>
                </a:highlight>
                <a:latin typeface="Trebuchet MS"/>
                <a:ea typeface="Trebuchet MS"/>
                <a:cs typeface="Trebuchet MS"/>
                <a:sym typeface="Trebuchet MS"/>
              </a:rPr>
              <a:t>Dezavantajları</a:t>
            </a:r>
            <a:endParaRPr sz="2166">
              <a:highlight>
                <a:srgbClr val="FFFFFF"/>
              </a:highlight>
              <a:latin typeface="Trebuchet MS"/>
              <a:ea typeface="Trebuchet MS"/>
              <a:cs typeface="Trebuchet MS"/>
              <a:sym typeface="Trebuchet MS"/>
            </a:endParaRPr>
          </a:p>
          <a:p>
            <a:pPr indent="0" lvl="0" marL="0" rtl="0" algn="l">
              <a:spcBef>
                <a:spcPts val="800"/>
              </a:spcBef>
              <a:spcAft>
                <a:spcPts val="0"/>
              </a:spcAft>
              <a:buNone/>
            </a:pPr>
            <a:r>
              <a:t/>
            </a:r>
            <a:endParaRPr/>
          </a:p>
        </p:txBody>
      </p:sp>
      <p:sp>
        <p:nvSpPr>
          <p:cNvPr id="148" name="Google Shape;148;p21"/>
          <p:cNvSpPr txBox="1"/>
          <p:nvPr>
            <p:ph idx="1" type="body"/>
          </p:nvPr>
        </p:nvSpPr>
        <p:spPr>
          <a:xfrm>
            <a:off x="729450" y="1906275"/>
            <a:ext cx="7688700" cy="2666400"/>
          </a:xfrm>
          <a:prstGeom prst="rect">
            <a:avLst/>
          </a:prstGeom>
        </p:spPr>
        <p:txBody>
          <a:bodyPr anchorCtr="0" anchor="t" bIns="91425" lIns="91425" spcFirstLastPara="1" rIns="91425" wrap="square" tIns="91425">
            <a:noAutofit/>
          </a:bodyPr>
          <a:lstStyle/>
          <a:p>
            <a:pPr indent="0" lvl="0" marL="0" rtl="0" algn="just">
              <a:spcBef>
                <a:spcPts val="0"/>
              </a:spcBef>
              <a:spcAft>
                <a:spcPts val="1200"/>
              </a:spcAft>
              <a:buNone/>
            </a:pPr>
            <a:r>
              <a:rPr lang="tr" sz="2000">
                <a:solidFill>
                  <a:srgbClr val="333333"/>
                </a:solidFill>
                <a:highlight>
                  <a:srgbClr val="FFFFFF"/>
                </a:highlight>
                <a:latin typeface="Arial"/>
                <a:ea typeface="Arial"/>
                <a:cs typeface="Arial"/>
                <a:sym typeface="Arial"/>
              </a:rPr>
              <a:t>Yinelemeli Sinir Ağları, zaman içerisinde çok farklı tekrar yapabilir. Bu tekrar denemeleri yüzünden veriyle ilişkili olan bazı parametreleri veriyi az etkilediği gerekçesiyle sistemden atabilir. Eğer bu parametreler sinir ağına çok önce eklenmişse artık kullanıcı bu bilgiye </a:t>
            </a:r>
            <a:r>
              <a:rPr lang="tr" sz="2000">
                <a:solidFill>
                  <a:srgbClr val="333333"/>
                </a:solidFill>
                <a:highlight>
                  <a:srgbClr val="FFFFFF"/>
                </a:highlight>
                <a:latin typeface="Arial"/>
                <a:ea typeface="Arial"/>
                <a:cs typeface="Arial"/>
                <a:sym typeface="Arial"/>
              </a:rPr>
              <a:t>ulaşmayabilir</a:t>
            </a:r>
            <a:r>
              <a:rPr lang="tr" sz="2000">
                <a:solidFill>
                  <a:srgbClr val="333333"/>
                </a:solidFill>
                <a:highlight>
                  <a:srgbClr val="FFFFFF"/>
                </a:highlight>
                <a:latin typeface="Arial"/>
                <a:ea typeface="Arial"/>
                <a:cs typeface="Arial"/>
                <a:sym typeface="Arial"/>
              </a:rPr>
              <a:t>. Atılan ve unutulan bu bilgileri bir bellekte toplayabilmek için geliştirilmiş mimariler bulunmaktadır.</a:t>
            </a:r>
            <a:endParaRPr sz="2100">
              <a:latin typeface="Arial"/>
              <a:ea typeface="Arial"/>
              <a:cs typeface="Arial"/>
              <a:sym typeface="Arial"/>
            </a:endParaRPr>
          </a:p>
        </p:txBody>
      </p:sp>
      <p:sp>
        <p:nvSpPr>
          <p:cNvPr id="149" name="Google Shape;149;p21"/>
          <p:cNvSpPr txBox="1"/>
          <p:nvPr/>
        </p:nvSpPr>
        <p:spPr>
          <a:xfrm>
            <a:off x="8418150" y="4448450"/>
            <a:ext cx="661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9</a:t>
            </a:r>
            <a:endParaRPr sz="3000">
              <a:solidFill>
                <a:srgbClr val="21212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0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784" name="Google Shape;784;p102"/>
          <p:cNvPicPr preferRelativeResize="0"/>
          <p:nvPr/>
        </p:nvPicPr>
        <p:blipFill>
          <a:blip r:embed="rId3">
            <a:alphaModFix/>
          </a:blip>
          <a:stretch>
            <a:fillRect/>
          </a:stretch>
        </p:blipFill>
        <p:spPr>
          <a:xfrm>
            <a:off x="79100" y="927998"/>
            <a:ext cx="9144000" cy="3891825"/>
          </a:xfrm>
          <a:prstGeom prst="rect">
            <a:avLst/>
          </a:prstGeom>
          <a:noFill/>
          <a:ln>
            <a:noFill/>
          </a:ln>
        </p:spPr>
      </p:pic>
      <p:sp>
        <p:nvSpPr>
          <p:cNvPr id="785" name="Google Shape;785;p102"/>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90</a:t>
            </a:r>
            <a:endParaRPr sz="3000">
              <a:solidFill>
                <a:srgbClr val="21212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0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91" name="Google Shape;791;p10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92" name="Google Shape;792;p103"/>
          <p:cNvPicPr preferRelativeResize="0"/>
          <p:nvPr/>
        </p:nvPicPr>
        <p:blipFill>
          <a:blip r:embed="rId3">
            <a:alphaModFix/>
          </a:blip>
          <a:stretch>
            <a:fillRect/>
          </a:stretch>
        </p:blipFill>
        <p:spPr>
          <a:xfrm>
            <a:off x="1800" y="485500"/>
            <a:ext cx="9190924" cy="4658000"/>
          </a:xfrm>
          <a:prstGeom prst="rect">
            <a:avLst/>
          </a:prstGeom>
          <a:noFill/>
          <a:ln>
            <a:noFill/>
          </a:ln>
        </p:spPr>
      </p:pic>
      <p:sp>
        <p:nvSpPr>
          <p:cNvPr id="793" name="Google Shape;793;p103"/>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91</a:t>
            </a:r>
            <a:endParaRPr sz="3000">
              <a:solidFill>
                <a:srgbClr val="21212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99" name="Google Shape;799;p10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0" name="Google Shape;800;p104"/>
          <p:cNvPicPr preferRelativeResize="0"/>
          <p:nvPr/>
        </p:nvPicPr>
        <p:blipFill>
          <a:blip r:embed="rId3">
            <a:alphaModFix/>
          </a:blip>
          <a:stretch>
            <a:fillRect/>
          </a:stretch>
        </p:blipFill>
        <p:spPr>
          <a:xfrm>
            <a:off x="0" y="479301"/>
            <a:ext cx="9143999" cy="4664200"/>
          </a:xfrm>
          <a:prstGeom prst="rect">
            <a:avLst/>
          </a:prstGeom>
          <a:noFill/>
          <a:ln>
            <a:noFill/>
          </a:ln>
        </p:spPr>
      </p:pic>
      <p:sp>
        <p:nvSpPr>
          <p:cNvPr id="801" name="Google Shape;801;p104"/>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92</a:t>
            </a:r>
            <a:endParaRPr sz="3000">
              <a:solidFill>
                <a:srgbClr val="21212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10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07" name="Google Shape;807;p10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8" name="Google Shape;808;p105"/>
          <p:cNvPicPr preferRelativeResize="0"/>
          <p:nvPr/>
        </p:nvPicPr>
        <p:blipFill>
          <a:blip r:embed="rId3">
            <a:alphaModFix/>
          </a:blip>
          <a:stretch>
            <a:fillRect/>
          </a:stretch>
        </p:blipFill>
        <p:spPr>
          <a:xfrm>
            <a:off x="0" y="456700"/>
            <a:ext cx="9296401" cy="758050"/>
          </a:xfrm>
          <a:prstGeom prst="rect">
            <a:avLst/>
          </a:prstGeom>
          <a:noFill/>
          <a:ln>
            <a:noFill/>
          </a:ln>
        </p:spPr>
      </p:pic>
      <p:pic>
        <p:nvPicPr>
          <p:cNvPr id="809" name="Google Shape;809;p105"/>
          <p:cNvPicPr preferRelativeResize="0"/>
          <p:nvPr/>
        </p:nvPicPr>
        <p:blipFill>
          <a:blip r:embed="rId4">
            <a:alphaModFix/>
          </a:blip>
          <a:stretch>
            <a:fillRect/>
          </a:stretch>
        </p:blipFill>
        <p:spPr>
          <a:xfrm>
            <a:off x="0" y="1161869"/>
            <a:ext cx="9296401" cy="3981631"/>
          </a:xfrm>
          <a:prstGeom prst="rect">
            <a:avLst/>
          </a:prstGeom>
          <a:noFill/>
          <a:ln>
            <a:noFill/>
          </a:ln>
        </p:spPr>
      </p:pic>
      <p:sp>
        <p:nvSpPr>
          <p:cNvPr id="810" name="Google Shape;810;p105"/>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93</a:t>
            </a:r>
            <a:endParaRPr sz="3000">
              <a:solidFill>
                <a:srgbClr val="21212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0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16" name="Google Shape;816;p10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17" name="Google Shape;817;p106"/>
          <p:cNvPicPr preferRelativeResize="0"/>
          <p:nvPr/>
        </p:nvPicPr>
        <p:blipFill>
          <a:blip r:embed="rId3">
            <a:alphaModFix/>
          </a:blip>
          <a:stretch>
            <a:fillRect/>
          </a:stretch>
        </p:blipFill>
        <p:spPr>
          <a:xfrm>
            <a:off x="1800" y="438928"/>
            <a:ext cx="9144001" cy="4641275"/>
          </a:xfrm>
          <a:prstGeom prst="rect">
            <a:avLst/>
          </a:prstGeom>
          <a:noFill/>
          <a:ln>
            <a:noFill/>
          </a:ln>
        </p:spPr>
      </p:pic>
      <p:sp>
        <p:nvSpPr>
          <p:cNvPr id="818" name="Google Shape;818;p106"/>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94</a:t>
            </a:r>
            <a:endParaRPr sz="3000">
              <a:solidFill>
                <a:srgbClr val="21212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0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24" name="Google Shape;824;p10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25" name="Google Shape;825;p107"/>
          <p:cNvPicPr preferRelativeResize="0"/>
          <p:nvPr/>
        </p:nvPicPr>
        <p:blipFill>
          <a:blip r:embed="rId3">
            <a:alphaModFix/>
          </a:blip>
          <a:stretch>
            <a:fillRect/>
          </a:stretch>
        </p:blipFill>
        <p:spPr>
          <a:xfrm>
            <a:off x="0" y="524099"/>
            <a:ext cx="9144001" cy="4619400"/>
          </a:xfrm>
          <a:prstGeom prst="rect">
            <a:avLst/>
          </a:prstGeom>
          <a:noFill/>
          <a:ln>
            <a:noFill/>
          </a:ln>
        </p:spPr>
      </p:pic>
      <p:sp>
        <p:nvSpPr>
          <p:cNvPr id="826" name="Google Shape;826;p107"/>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95</a:t>
            </a:r>
            <a:endParaRPr sz="3000">
              <a:solidFill>
                <a:srgbClr val="21212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0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32" name="Google Shape;832;p10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33" name="Google Shape;833;p108"/>
          <p:cNvPicPr preferRelativeResize="0"/>
          <p:nvPr/>
        </p:nvPicPr>
        <p:blipFill>
          <a:blip r:embed="rId3">
            <a:alphaModFix/>
          </a:blip>
          <a:stretch>
            <a:fillRect/>
          </a:stretch>
        </p:blipFill>
        <p:spPr>
          <a:xfrm>
            <a:off x="0" y="479300"/>
            <a:ext cx="9143999" cy="4664200"/>
          </a:xfrm>
          <a:prstGeom prst="rect">
            <a:avLst/>
          </a:prstGeom>
          <a:noFill/>
          <a:ln>
            <a:noFill/>
          </a:ln>
        </p:spPr>
      </p:pic>
      <p:sp>
        <p:nvSpPr>
          <p:cNvPr id="834" name="Google Shape;834;p108"/>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96</a:t>
            </a:r>
            <a:endParaRPr sz="3000">
              <a:solidFill>
                <a:srgbClr val="21212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0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40" name="Google Shape;840;p10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41" name="Google Shape;841;p109"/>
          <p:cNvPicPr preferRelativeResize="0"/>
          <p:nvPr/>
        </p:nvPicPr>
        <p:blipFill>
          <a:blip r:embed="rId3">
            <a:alphaModFix/>
          </a:blip>
          <a:stretch>
            <a:fillRect/>
          </a:stretch>
        </p:blipFill>
        <p:spPr>
          <a:xfrm>
            <a:off x="0" y="501925"/>
            <a:ext cx="9143999" cy="4641575"/>
          </a:xfrm>
          <a:prstGeom prst="rect">
            <a:avLst/>
          </a:prstGeom>
          <a:noFill/>
          <a:ln>
            <a:noFill/>
          </a:ln>
        </p:spPr>
      </p:pic>
      <p:sp>
        <p:nvSpPr>
          <p:cNvPr id="842" name="Google Shape;842;p109"/>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97</a:t>
            </a:r>
            <a:endParaRPr sz="3000">
              <a:solidFill>
                <a:srgbClr val="21212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1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48" name="Google Shape;848;p11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49" name="Google Shape;849;p110"/>
          <p:cNvPicPr preferRelativeResize="0"/>
          <p:nvPr/>
        </p:nvPicPr>
        <p:blipFill>
          <a:blip r:embed="rId3">
            <a:alphaModFix/>
          </a:blip>
          <a:stretch>
            <a:fillRect/>
          </a:stretch>
        </p:blipFill>
        <p:spPr>
          <a:xfrm>
            <a:off x="0" y="434201"/>
            <a:ext cx="9144000" cy="4709300"/>
          </a:xfrm>
          <a:prstGeom prst="rect">
            <a:avLst/>
          </a:prstGeom>
          <a:noFill/>
          <a:ln>
            <a:noFill/>
          </a:ln>
        </p:spPr>
      </p:pic>
      <p:sp>
        <p:nvSpPr>
          <p:cNvPr id="850" name="Google Shape;850;p110"/>
          <p:cNvSpPr txBox="1"/>
          <p:nvPr/>
        </p:nvSpPr>
        <p:spPr>
          <a:xfrm>
            <a:off x="8304225" y="4448450"/>
            <a:ext cx="7755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98</a:t>
            </a:r>
            <a:endParaRPr sz="3000">
              <a:solidFill>
                <a:srgbClr val="21212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1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56" name="Google Shape;856;p11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57" name="Google Shape;857;p111"/>
          <p:cNvPicPr preferRelativeResize="0"/>
          <p:nvPr/>
        </p:nvPicPr>
        <p:blipFill>
          <a:blip r:embed="rId3">
            <a:alphaModFix/>
          </a:blip>
          <a:stretch>
            <a:fillRect/>
          </a:stretch>
        </p:blipFill>
        <p:spPr>
          <a:xfrm>
            <a:off x="0" y="501925"/>
            <a:ext cx="9143999" cy="4641575"/>
          </a:xfrm>
          <a:prstGeom prst="rect">
            <a:avLst/>
          </a:prstGeom>
          <a:noFill/>
          <a:ln>
            <a:noFill/>
          </a:ln>
        </p:spPr>
      </p:pic>
      <p:sp>
        <p:nvSpPr>
          <p:cNvPr id="858" name="Google Shape;858;p111"/>
          <p:cNvSpPr txBox="1"/>
          <p:nvPr/>
        </p:nvSpPr>
        <p:spPr>
          <a:xfrm>
            <a:off x="8162050" y="4448450"/>
            <a:ext cx="917700" cy="6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3000">
                <a:solidFill>
                  <a:srgbClr val="212121"/>
                </a:solidFill>
              </a:rPr>
              <a:t>99</a:t>
            </a:r>
            <a:endParaRPr sz="3000">
              <a:solidFill>
                <a:srgbClr val="21212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